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0"/>
  </p:notesMasterIdLst>
  <p:handoutMasterIdLst>
    <p:handoutMasterId r:id="rId71"/>
  </p:handoutMasterIdLst>
  <p:sldIdLst>
    <p:sldId id="256" r:id="rId2"/>
    <p:sldId id="349" r:id="rId3"/>
    <p:sldId id="773" r:id="rId4"/>
    <p:sldId id="774" r:id="rId5"/>
    <p:sldId id="775" r:id="rId6"/>
    <p:sldId id="776" r:id="rId7"/>
    <p:sldId id="356" r:id="rId8"/>
    <p:sldId id="777" r:id="rId9"/>
    <p:sldId id="779" r:id="rId10"/>
    <p:sldId id="778" r:id="rId11"/>
    <p:sldId id="783" r:id="rId12"/>
    <p:sldId id="805" r:id="rId13"/>
    <p:sldId id="806" r:id="rId14"/>
    <p:sldId id="807" r:id="rId15"/>
    <p:sldId id="808" r:id="rId16"/>
    <p:sldId id="359" r:id="rId17"/>
    <p:sldId id="781" r:id="rId18"/>
    <p:sldId id="780" r:id="rId19"/>
    <p:sldId id="782" r:id="rId20"/>
    <p:sldId id="784" r:id="rId21"/>
    <p:sldId id="785" r:id="rId22"/>
    <p:sldId id="786" r:id="rId23"/>
    <p:sldId id="788" r:id="rId24"/>
    <p:sldId id="789" r:id="rId25"/>
    <p:sldId id="790" r:id="rId26"/>
    <p:sldId id="791" r:id="rId27"/>
    <p:sldId id="792" r:id="rId28"/>
    <p:sldId id="793" r:id="rId29"/>
    <p:sldId id="794" r:id="rId30"/>
    <p:sldId id="795" r:id="rId31"/>
    <p:sldId id="796" r:id="rId32"/>
    <p:sldId id="797" r:id="rId33"/>
    <p:sldId id="798" r:id="rId34"/>
    <p:sldId id="354" r:id="rId35"/>
    <p:sldId id="352" r:id="rId36"/>
    <p:sldId id="800" r:id="rId37"/>
    <p:sldId id="801" r:id="rId38"/>
    <p:sldId id="802" r:id="rId39"/>
    <p:sldId id="803" r:id="rId40"/>
    <p:sldId id="804" r:id="rId41"/>
    <p:sldId id="361" r:id="rId42"/>
    <p:sldId id="360" r:id="rId43"/>
    <p:sldId id="350" r:id="rId44"/>
    <p:sldId id="353" r:id="rId45"/>
    <p:sldId id="810" r:id="rId46"/>
    <p:sldId id="809" r:id="rId47"/>
    <p:sldId id="811" r:id="rId48"/>
    <p:sldId id="812" r:id="rId49"/>
    <p:sldId id="813" r:id="rId50"/>
    <p:sldId id="814" r:id="rId51"/>
    <p:sldId id="815" r:id="rId52"/>
    <p:sldId id="816" r:id="rId53"/>
    <p:sldId id="817" r:id="rId54"/>
    <p:sldId id="818" r:id="rId55"/>
    <p:sldId id="819" r:id="rId56"/>
    <p:sldId id="820" r:id="rId57"/>
    <p:sldId id="362" r:id="rId58"/>
    <p:sldId id="822" r:id="rId59"/>
    <p:sldId id="821" r:id="rId60"/>
    <p:sldId id="823" r:id="rId61"/>
    <p:sldId id="824" r:id="rId62"/>
    <p:sldId id="351" r:id="rId63"/>
    <p:sldId id="355" r:id="rId64"/>
    <p:sldId id="357" r:id="rId65"/>
    <p:sldId id="363" r:id="rId66"/>
    <p:sldId id="358" r:id="rId67"/>
    <p:sldId id="799" r:id="rId68"/>
    <p:sldId id="305"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003366"/>
    <a:srgbClr val="0000FF"/>
    <a:srgbClr val="FF00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613" autoAdjust="0"/>
  </p:normalViewPr>
  <p:slideViewPr>
    <p:cSldViewPr>
      <p:cViewPr varScale="1">
        <p:scale>
          <a:sx n="90" d="100"/>
          <a:sy n="90" d="100"/>
        </p:scale>
        <p:origin x="1356" y="78"/>
      </p:cViewPr>
      <p:guideLst>
        <p:guide orient="horz" pos="2160"/>
        <p:guide pos="3840"/>
      </p:guideLst>
    </p:cSldViewPr>
  </p:slideViewPr>
  <p:notesTextViewPr>
    <p:cViewPr>
      <p:scale>
        <a:sx n="1" d="1"/>
        <a:sy n="1" d="1"/>
      </p:scale>
      <p:origin x="0" y="0"/>
    </p:cViewPr>
  </p:notesTextViewPr>
  <p:sorterViewPr>
    <p:cViewPr>
      <p:scale>
        <a:sx n="100" d="100"/>
        <a:sy n="100" d="100"/>
      </p:scale>
      <p:origin x="0" y="-481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51B98B6-28A3-42EF-9039-12AB1A555551}" type="datetimeFigureOut">
              <a:rPr lang="en-US" smtClean="0"/>
              <a:t>2/17/2026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A88C4BE-D9B4-4E78-8734-7751C0C9DE95}" type="slidenum">
              <a:rPr lang="en-US" smtClean="0"/>
              <a:t>‹#›</a:t>
            </a:fld>
            <a:endParaRPr lang="en-US"/>
          </a:p>
        </p:txBody>
      </p:sp>
    </p:spTree>
    <p:extLst>
      <p:ext uri="{BB962C8B-B14F-4D97-AF65-F5344CB8AC3E}">
        <p14:creationId xmlns:p14="http://schemas.microsoft.com/office/powerpoint/2010/main" val="24467337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4B2B1B1-579B-4CB6-9798-0F2CDEE5F975}" type="datetimeFigureOut">
              <a:rPr lang="en-US" smtClean="0"/>
              <a:t>2/17/2026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EDAD17-33F0-4D65-82A5-1BBB03DED615}" type="slidenum">
              <a:rPr lang="en-US" smtClean="0"/>
              <a:t>‹#›</a:t>
            </a:fld>
            <a:endParaRPr lang="en-US"/>
          </a:p>
        </p:txBody>
      </p:sp>
    </p:spTree>
    <p:extLst>
      <p:ext uri="{BB962C8B-B14F-4D97-AF65-F5344CB8AC3E}">
        <p14:creationId xmlns:p14="http://schemas.microsoft.com/office/powerpoint/2010/main" val="2912445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A4D0B-00A0-C194-E4BA-4D344117CB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923D95-5CB5-9386-D1E9-497E2A5A95C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F5D1CC9-7840-4448-FC25-B2F819F5B1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4E72D7E-2C4A-7F9C-E6D8-389507A434B6}"/>
              </a:ext>
            </a:extLst>
          </p:cNvPr>
          <p:cNvSpPr>
            <a:spLocks noGrp="1"/>
          </p:cNvSpPr>
          <p:nvPr>
            <p:ph type="sldNum" sz="quarter" idx="10"/>
          </p:nvPr>
        </p:nvSpPr>
        <p:spPr/>
        <p:txBody>
          <a:bodyPr/>
          <a:lstStyle/>
          <a:p>
            <a:fld id="{C74CF1EF-08E9-4CAE-8B3C-D98EE6374704}" type="slidenum">
              <a:rPr lang="en-US" smtClean="0"/>
              <a:t>2</a:t>
            </a:fld>
            <a:endParaRPr lang="en-US"/>
          </a:p>
        </p:txBody>
      </p:sp>
    </p:spTree>
    <p:extLst>
      <p:ext uri="{BB962C8B-B14F-4D97-AF65-F5344CB8AC3E}">
        <p14:creationId xmlns:p14="http://schemas.microsoft.com/office/powerpoint/2010/main" val="4259608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EDAD17-33F0-4D65-82A5-1BBB03DED615}" type="slidenum">
              <a:rPr lang="en-US" smtClean="0"/>
              <a:t>55</a:t>
            </a:fld>
            <a:endParaRPr lang="en-US"/>
          </a:p>
        </p:txBody>
      </p:sp>
    </p:spTree>
    <p:extLst>
      <p:ext uri="{BB962C8B-B14F-4D97-AF65-F5344CB8AC3E}">
        <p14:creationId xmlns:p14="http://schemas.microsoft.com/office/powerpoint/2010/main" val="3785677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EDAD17-33F0-4D65-82A5-1BBB03DED615}" type="slidenum">
              <a:rPr lang="en-US" smtClean="0"/>
              <a:t>56</a:t>
            </a:fld>
            <a:endParaRPr lang="en-US"/>
          </a:p>
        </p:txBody>
      </p:sp>
    </p:spTree>
    <p:extLst>
      <p:ext uri="{BB962C8B-B14F-4D97-AF65-F5344CB8AC3E}">
        <p14:creationId xmlns:p14="http://schemas.microsoft.com/office/powerpoint/2010/main" val="1891424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EDAD17-33F0-4D65-82A5-1BBB03DED615}" type="slidenum">
              <a:rPr lang="en-US" smtClean="0"/>
              <a:t>57</a:t>
            </a:fld>
            <a:endParaRPr lang="en-US"/>
          </a:p>
        </p:txBody>
      </p:sp>
    </p:spTree>
    <p:extLst>
      <p:ext uri="{BB962C8B-B14F-4D97-AF65-F5344CB8AC3E}">
        <p14:creationId xmlns:p14="http://schemas.microsoft.com/office/powerpoint/2010/main" val="38313959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A4D0B-00A0-C194-E4BA-4D344117CB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923D95-5CB5-9386-D1E9-497E2A5A95C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F5D1CC9-7840-4448-FC25-B2F819F5B1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4E72D7E-2C4A-7F9C-E6D8-389507A434B6}"/>
              </a:ext>
            </a:extLst>
          </p:cNvPr>
          <p:cNvSpPr>
            <a:spLocks noGrp="1"/>
          </p:cNvSpPr>
          <p:nvPr>
            <p:ph type="sldNum" sz="quarter" idx="10"/>
          </p:nvPr>
        </p:nvSpPr>
        <p:spPr/>
        <p:txBody>
          <a:bodyPr/>
          <a:lstStyle/>
          <a:p>
            <a:fld id="{C74CF1EF-08E9-4CAE-8B3C-D98EE6374704}" type="slidenum">
              <a:rPr lang="en-US" smtClean="0"/>
              <a:t>58</a:t>
            </a:fld>
            <a:endParaRPr lang="en-US"/>
          </a:p>
        </p:txBody>
      </p:sp>
    </p:spTree>
    <p:extLst>
      <p:ext uri="{BB962C8B-B14F-4D97-AF65-F5344CB8AC3E}">
        <p14:creationId xmlns:p14="http://schemas.microsoft.com/office/powerpoint/2010/main" val="3045572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EDAD17-33F0-4D65-82A5-1BBB03DED615}" type="slidenum">
              <a:rPr lang="en-US" smtClean="0"/>
              <a:t>59</a:t>
            </a:fld>
            <a:endParaRPr lang="en-US"/>
          </a:p>
        </p:txBody>
      </p:sp>
    </p:spTree>
    <p:extLst>
      <p:ext uri="{BB962C8B-B14F-4D97-AF65-F5344CB8AC3E}">
        <p14:creationId xmlns:p14="http://schemas.microsoft.com/office/powerpoint/2010/main" val="7904978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A4D0B-00A0-C194-E4BA-4D344117CB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923D95-5CB5-9386-D1E9-497E2A5A95C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F5D1CC9-7840-4448-FC25-B2F819F5B1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4E72D7E-2C4A-7F9C-E6D8-389507A434B6}"/>
              </a:ext>
            </a:extLst>
          </p:cNvPr>
          <p:cNvSpPr>
            <a:spLocks noGrp="1"/>
          </p:cNvSpPr>
          <p:nvPr>
            <p:ph type="sldNum" sz="quarter" idx="10"/>
          </p:nvPr>
        </p:nvSpPr>
        <p:spPr/>
        <p:txBody>
          <a:bodyPr/>
          <a:lstStyle/>
          <a:p>
            <a:fld id="{C74CF1EF-08E9-4CAE-8B3C-D98EE6374704}" type="slidenum">
              <a:rPr lang="en-US" smtClean="0"/>
              <a:t>61</a:t>
            </a:fld>
            <a:endParaRPr lang="en-US"/>
          </a:p>
        </p:txBody>
      </p:sp>
    </p:spTree>
    <p:extLst>
      <p:ext uri="{BB962C8B-B14F-4D97-AF65-F5344CB8AC3E}">
        <p14:creationId xmlns:p14="http://schemas.microsoft.com/office/powerpoint/2010/main" val="2440385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4CF1EF-08E9-4CAE-8B3C-D98EE6374704}" type="slidenum">
              <a:rPr lang="en-US" smtClean="0"/>
              <a:t>68</a:t>
            </a:fld>
            <a:endParaRPr lang="en-US"/>
          </a:p>
        </p:txBody>
      </p:sp>
    </p:spTree>
    <p:extLst>
      <p:ext uri="{BB962C8B-B14F-4D97-AF65-F5344CB8AC3E}">
        <p14:creationId xmlns:p14="http://schemas.microsoft.com/office/powerpoint/2010/main" val="3334119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set the stage for a description of the multilayer </a:t>
            </a:r>
            <a:r>
              <a:rPr lang="en-US" dirty="0" err="1"/>
              <a:t>percep-tron</a:t>
            </a:r>
            <a:r>
              <a:rPr lang="en-US" dirty="0"/>
              <a:t> in its general form, the network shown here is fully connected. This means that a neu-</a:t>
            </a:r>
          </a:p>
          <a:p>
            <a:r>
              <a:rPr lang="en-US" dirty="0" err="1"/>
              <a:t>ron</a:t>
            </a:r>
            <a:r>
              <a:rPr lang="en-US" dirty="0"/>
              <a:t> in any layer of the network is connected to all the neurons (nodes) in the previous layer. Signal flow through the network progresses in a forward direction, from left to right</a:t>
            </a:r>
          </a:p>
          <a:p>
            <a:r>
              <a:rPr lang="en-US" dirty="0"/>
              <a:t>and on a layer-by-layer basis.</a:t>
            </a:r>
            <a:endParaRPr lang="en-IN" dirty="0"/>
          </a:p>
        </p:txBody>
      </p:sp>
      <p:sp>
        <p:nvSpPr>
          <p:cNvPr id="4" name="Slide Number Placeholder 3"/>
          <p:cNvSpPr>
            <a:spLocks noGrp="1"/>
          </p:cNvSpPr>
          <p:nvPr>
            <p:ph type="sldNum" sz="quarter" idx="5"/>
          </p:nvPr>
        </p:nvSpPr>
        <p:spPr/>
        <p:txBody>
          <a:bodyPr/>
          <a:lstStyle/>
          <a:p>
            <a:fld id="{C1EDAD17-33F0-4D65-82A5-1BBB03DED615}" type="slidenum">
              <a:rPr lang="en-US" smtClean="0"/>
              <a:t>8</a:t>
            </a:fld>
            <a:endParaRPr lang="en-US"/>
          </a:p>
        </p:txBody>
      </p:sp>
    </p:spTree>
    <p:extLst>
      <p:ext uri="{BB962C8B-B14F-4D97-AF65-F5344CB8AC3E}">
        <p14:creationId xmlns:p14="http://schemas.microsoft.com/office/powerpoint/2010/main" val="2413714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technique that is only used during training phase of neural network.</a:t>
            </a:r>
            <a:endParaRPr lang="en-IN" dirty="0"/>
          </a:p>
        </p:txBody>
      </p:sp>
      <p:sp>
        <p:nvSpPr>
          <p:cNvPr id="4" name="Slide Number Placeholder 3"/>
          <p:cNvSpPr>
            <a:spLocks noGrp="1"/>
          </p:cNvSpPr>
          <p:nvPr>
            <p:ph type="sldNum" sz="quarter" idx="5"/>
          </p:nvPr>
        </p:nvSpPr>
        <p:spPr/>
        <p:txBody>
          <a:bodyPr/>
          <a:lstStyle/>
          <a:p>
            <a:fld id="{C1EDAD17-33F0-4D65-82A5-1BBB03DED615}" type="slidenum">
              <a:rPr lang="en-US" smtClean="0"/>
              <a:t>19</a:t>
            </a:fld>
            <a:endParaRPr lang="en-US"/>
          </a:p>
        </p:txBody>
      </p:sp>
    </p:spTree>
    <p:extLst>
      <p:ext uri="{BB962C8B-B14F-4D97-AF65-F5344CB8AC3E}">
        <p14:creationId xmlns:p14="http://schemas.microsoft.com/office/powerpoint/2010/main" val="3158256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A4D0B-00A0-C194-E4BA-4D344117CB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923D95-5CB5-9386-D1E9-497E2A5A95C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F5D1CC9-7840-4448-FC25-B2F819F5B1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4E72D7E-2C4A-7F9C-E6D8-389507A434B6}"/>
              </a:ext>
            </a:extLst>
          </p:cNvPr>
          <p:cNvSpPr>
            <a:spLocks noGrp="1"/>
          </p:cNvSpPr>
          <p:nvPr>
            <p:ph type="sldNum" sz="quarter" idx="10"/>
          </p:nvPr>
        </p:nvSpPr>
        <p:spPr/>
        <p:txBody>
          <a:bodyPr/>
          <a:lstStyle/>
          <a:p>
            <a:fld id="{C74CF1EF-08E9-4CAE-8B3C-D98EE6374704}" type="slidenum">
              <a:rPr lang="en-US" smtClean="0"/>
              <a:t>45</a:t>
            </a:fld>
            <a:endParaRPr lang="en-US"/>
          </a:p>
        </p:txBody>
      </p:sp>
    </p:spTree>
    <p:extLst>
      <p:ext uri="{BB962C8B-B14F-4D97-AF65-F5344CB8AC3E}">
        <p14:creationId xmlns:p14="http://schemas.microsoft.com/office/powerpoint/2010/main" val="27396602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EDAD17-33F0-4D65-82A5-1BBB03DED615}" type="slidenum">
              <a:rPr lang="en-US" smtClean="0"/>
              <a:t>46</a:t>
            </a:fld>
            <a:endParaRPr lang="en-US"/>
          </a:p>
        </p:txBody>
      </p:sp>
    </p:spTree>
    <p:extLst>
      <p:ext uri="{BB962C8B-B14F-4D97-AF65-F5344CB8AC3E}">
        <p14:creationId xmlns:p14="http://schemas.microsoft.com/office/powerpoint/2010/main" val="1856518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EDAD17-33F0-4D65-82A5-1BBB03DED615}" type="slidenum">
              <a:rPr lang="en-US" smtClean="0"/>
              <a:t>48</a:t>
            </a:fld>
            <a:endParaRPr lang="en-US"/>
          </a:p>
        </p:txBody>
      </p:sp>
    </p:spTree>
    <p:extLst>
      <p:ext uri="{BB962C8B-B14F-4D97-AF65-F5344CB8AC3E}">
        <p14:creationId xmlns:p14="http://schemas.microsoft.com/office/powerpoint/2010/main" val="325428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x1x_1x1​ = temperature in </a:t>
            </a:r>
            <a:r>
              <a:rPr lang="en-US" b="1" dirty="0"/>
              <a:t>Celsius</a:t>
            </a:r>
            <a:endParaRPr lang="en-US" dirty="0"/>
          </a:p>
          <a:p>
            <a:pPr>
              <a:buFont typeface="Arial" panose="020B0604020202020204" pitchFamily="34" charset="0"/>
              <a:buChar char="•"/>
            </a:pPr>
            <a:r>
              <a:rPr lang="en-US" dirty="0"/>
              <a:t>x2x_2x2​ = temperature in </a:t>
            </a:r>
            <a:r>
              <a:rPr lang="en-US" b="1" dirty="0"/>
              <a:t>Fahrenheit</a:t>
            </a:r>
            <a:endParaRPr lang="en-US" dirty="0"/>
          </a:p>
          <a:p>
            <a:r>
              <a:rPr lang="en-US" dirty="0"/>
              <a:t>Relation:</a:t>
            </a:r>
          </a:p>
          <a:p>
            <a:r>
              <a:rPr lang="en-US" dirty="0"/>
              <a:t>x2=1.8x1+32x_2 = 1.8x_1 + 32x2​=1.8x1​+32 </a:t>
            </a:r>
            <a:r>
              <a:rPr lang="en-US" b="1" dirty="0"/>
              <a:t>Why This Is Correlated</a:t>
            </a:r>
          </a:p>
          <a:p>
            <a:pPr>
              <a:buFont typeface="Arial" panose="020B0604020202020204" pitchFamily="34" charset="0"/>
              <a:buChar char="•"/>
            </a:pPr>
            <a:r>
              <a:rPr lang="en-US" dirty="0"/>
              <a:t>Both inputs represent </a:t>
            </a:r>
            <a:r>
              <a:rPr lang="en-US" b="1" dirty="0"/>
              <a:t>the same physical quantity</a:t>
            </a:r>
            <a:endParaRPr lang="en-US" dirty="0"/>
          </a:p>
          <a:p>
            <a:pPr>
              <a:buFont typeface="Arial" panose="020B0604020202020204" pitchFamily="34" charset="0"/>
              <a:buChar char="•"/>
            </a:pPr>
            <a:r>
              <a:rPr lang="en-US" dirty="0"/>
              <a:t>When x1x_1x1​ increases, x2x_2x2​ also increases</a:t>
            </a:r>
          </a:p>
          <a:p>
            <a:pPr>
              <a:buFont typeface="Arial" panose="020B0604020202020204" pitchFamily="34" charset="0"/>
              <a:buChar char="•"/>
            </a:pPr>
            <a:r>
              <a:rPr lang="en-US" dirty="0"/>
              <a:t>One input can be predicted from the other</a:t>
            </a:r>
          </a:p>
          <a:p>
            <a:r>
              <a:rPr lang="en-US" dirty="0"/>
              <a:t>📌 </a:t>
            </a:r>
            <a:r>
              <a:rPr lang="en-US" b="1" dirty="0"/>
              <a:t>Conclusion</a:t>
            </a:r>
            <a:br>
              <a:rPr lang="en-US" dirty="0"/>
            </a:br>
            <a:r>
              <a:rPr lang="en-US" dirty="0"/>
              <a:t>Inputs are </a:t>
            </a:r>
            <a:r>
              <a:rPr lang="en-US" b="1" dirty="0"/>
              <a:t>highly correlated</a:t>
            </a:r>
            <a:r>
              <a:rPr lang="en-US" dirty="0"/>
              <a:t>.</a:t>
            </a:r>
          </a:p>
          <a:p>
            <a:pPr>
              <a:buFont typeface="Arial" panose="020B0604020202020204" pitchFamily="34" charset="0"/>
              <a:buChar char="•"/>
            </a:pPr>
            <a:endParaRPr lang="en-US" dirty="0"/>
          </a:p>
          <a:p>
            <a:endParaRPr lang="en-US" b="1" dirty="0"/>
          </a:p>
          <a:p>
            <a:r>
              <a:rPr lang="en-US" b="1" dirty="0"/>
              <a:t>Correlated Input Example:</a:t>
            </a:r>
          </a:p>
          <a:p>
            <a:r>
              <a:rPr lang="en-US" dirty="0"/>
              <a:t>Temperature in °C and °F</a:t>
            </a:r>
          </a:p>
          <a:p>
            <a:r>
              <a:rPr lang="en-US" b="1" dirty="0"/>
              <a:t>Correlated Output Example:</a:t>
            </a:r>
          </a:p>
          <a:p>
            <a:r>
              <a:rPr lang="en-US" dirty="0"/>
              <a:t>Two hidden neurons learning the same feature</a:t>
            </a:r>
          </a:p>
          <a:p>
            <a:endParaRPr lang="en-US" b="1" dirty="0"/>
          </a:p>
          <a:p>
            <a:r>
              <a:rPr lang="en-US" b="1" dirty="0"/>
              <a:t>Correlated input:</a:t>
            </a:r>
            <a:br>
              <a:rPr lang="en-US" dirty="0"/>
            </a:br>
            <a:r>
              <a:rPr lang="en-US" i="1" dirty="0"/>
              <a:t>Inputs that carry redundant information, such as temperature in Celsius and Fahrenheit.</a:t>
            </a:r>
            <a:endParaRPr lang="en-US" dirty="0"/>
          </a:p>
          <a:p>
            <a:r>
              <a:rPr lang="en-US" b="1" dirty="0"/>
              <a:t>Correlated output:</a:t>
            </a:r>
            <a:br>
              <a:rPr lang="en-US" dirty="0"/>
            </a:br>
            <a:r>
              <a:rPr lang="en-US" i="1" dirty="0"/>
              <a:t>Hidden neurons producing similar activations due to similar weights or inputs.</a:t>
            </a:r>
            <a:endParaRPr lang="en-US" dirty="0"/>
          </a:p>
          <a:p>
            <a:r>
              <a:rPr lang="en-US" dirty="0"/>
              <a:t>“Do we learn faster if we repeat the same information twice?”</a:t>
            </a:r>
          </a:p>
          <a:p>
            <a:r>
              <a:rPr lang="en-US" dirty="0"/>
              <a:t>Then connect:</a:t>
            </a:r>
          </a:p>
          <a:p>
            <a:r>
              <a:rPr lang="en-US" dirty="0"/>
              <a:t>“Neural networks also learn slower with repeated (correlated) information.”</a:t>
            </a:r>
          </a:p>
          <a:p>
            <a:endParaRPr lang="en-US" dirty="0"/>
          </a:p>
        </p:txBody>
      </p:sp>
      <p:sp>
        <p:nvSpPr>
          <p:cNvPr id="4" name="Slide Number Placeholder 3"/>
          <p:cNvSpPr>
            <a:spLocks noGrp="1"/>
          </p:cNvSpPr>
          <p:nvPr>
            <p:ph type="sldNum" sz="quarter" idx="5"/>
          </p:nvPr>
        </p:nvSpPr>
        <p:spPr/>
        <p:txBody>
          <a:bodyPr/>
          <a:lstStyle/>
          <a:p>
            <a:fld id="{C1EDAD17-33F0-4D65-82A5-1BBB03DED615}" type="slidenum">
              <a:rPr lang="en-US" smtClean="0"/>
              <a:t>51</a:t>
            </a:fld>
            <a:endParaRPr lang="en-US"/>
          </a:p>
        </p:txBody>
      </p:sp>
    </p:spTree>
    <p:extLst>
      <p:ext uri="{BB962C8B-B14F-4D97-AF65-F5344CB8AC3E}">
        <p14:creationId xmlns:p14="http://schemas.microsoft.com/office/powerpoint/2010/main" val="1752473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EDAD17-33F0-4D65-82A5-1BBB03DED615}" type="slidenum">
              <a:rPr lang="en-US" smtClean="0"/>
              <a:t>53</a:t>
            </a:fld>
            <a:endParaRPr lang="en-US"/>
          </a:p>
        </p:txBody>
      </p:sp>
    </p:spTree>
    <p:extLst>
      <p:ext uri="{BB962C8B-B14F-4D97-AF65-F5344CB8AC3E}">
        <p14:creationId xmlns:p14="http://schemas.microsoft.com/office/powerpoint/2010/main" val="1506645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EDAD17-33F0-4D65-82A5-1BBB03DED615}" type="slidenum">
              <a:rPr lang="en-US" smtClean="0"/>
              <a:t>54</a:t>
            </a:fld>
            <a:endParaRPr lang="en-US"/>
          </a:p>
        </p:txBody>
      </p:sp>
    </p:spTree>
    <p:extLst>
      <p:ext uri="{BB962C8B-B14F-4D97-AF65-F5344CB8AC3E}">
        <p14:creationId xmlns:p14="http://schemas.microsoft.com/office/powerpoint/2010/main" val="1462527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AutoShape 7"/>
          <p:cNvSpPr>
            <a:spLocks noChangeArrowheads="1"/>
          </p:cNvSpPr>
          <p:nvPr/>
        </p:nvSpPr>
        <p:spPr bwMode="auto">
          <a:xfrm>
            <a:off x="914400" y="2393950"/>
            <a:ext cx="10363200" cy="109538"/>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en-US" sz="1800"/>
          </a:p>
        </p:txBody>
      </p:sp>
      <p:sp>
        <p:nvSpPr>
          <p:cNvPr id="64514" name="Rectangle 2"/>
          <p:cNvSpPr>
            <a:spLocks noGrp="1" noChangeArrowheads="1"/>
          </p:cNvSpPr>
          <p:nvPr>
            <p:ph type="ctrTitle"/>
          </p:nvPr>
        </p:nvSpPr>
        <p:spPr>
          <a:xfrm>
            <a:off x="914400" y="990600"/>
            <a:ext cx="10363200" cy="1371600"/>
          </a:xfrm>
        </p:spPr>
        <p:txBody>
          <a:bodyPr/>
          <a:lstStyle>
            <a:lvl1pPr>
              <a:defRPr sz="4000"/>
            </a:lvl1pPr>
          </a:lstStyle>
          <a:p>
            <a:r>
              <a:rPr lang="en-US"/>
              <a:t>Click to edit Master title style</a:t>
            </a:r>
          </a:p>
        </p:txBody>
      </p:sp>
      <p:sp>
        <p:nvSpPr>
          <p:cNvPr id="64515" name="Rectangle 3"/>
          <p:cNvSpPr>
            <a:spLocks noGrp="1" noChangeArrowheads="1"/>
          </p:cNvSpPr>
          <p:nvPr>
            <p:ph type="subTitle" idx="1"/>
          </p:nvPr>
        </p:nvSpPr>
        <p:spPr>
          <a:xfrm>
            <a:off x="1930400" y="3429000"/>
            <a:ext cx="9347200" cy="1600200"/>
          </a:xfrm>
        </p:spPr>
        <p:txBody>
          <a:bodyPr/>
          <a:lstStyle>
            <a:lvl1pPr marL="0" indent="0">
              <a:buFont typeface="Wingdings" pitchFamily="2" charset="2"/>
              <a:buNone/>
              <a:defRPr sz="2800"/>
            </a:lvl1pPr>
          </a:lstStyle>
          <a:p>
            <a:r>
              <a:rPr lang="en-US"/>
              <a:t>Click to edit Master subtitle style</a:t>
            </a:r>
          </a:p>
        </p:txBody>
      </p:sp>
      <p:sp>
        <p:nvSpPr>
          <p:cNvPr id="5" name="Rectangle 4"/>
          <p:cNvSpPr>
            <a:spLocks noGrp="1" noChangeArrowheads="1"/>
          </p:cNvSpPr>
          <p:nvPr>
            <p:ph type="dt" sz="half" idx="10"/>
          </p:nvPr>
        </p:nvSpPr>
        <p:spPr>
          <a:xfrm>
            <a:off x="914400" y="6248400"/>
            <a:ext cx="2540000" cy="457200"/>
          </a:xfrm>
        </p:spPr>
        <p:txBody>
          <a:bodyPr/>
          <a:lstStyle>
            <a:lvl1pPr>
              <a:defRPr/>
            </a:lvl1pPr>
          </a:lstStyle>
          <a:p>
            <a:fld id="{4219FD94-2F37-45CF-906E-0FC18340D94C}" type="datetime3">
              <a:rPr lang="en-US" smtClean="0"/>
              <a:t>17 February 2026</a:t>
            </a:fld>
            <a:endParaRPr lang="en-US"/>
          </a:p>
        </p:txBody>
      </p:sp>
      <p:sp>
        <p:nvSpPr>
          <p:cNvPr id="6" name="Rectangle 5"/>
          <p:cNvSpPr>
            <a:spLocks noGrp="1" noChangeArrowheads="1"/>
          </p:cNvSpPr>
          <p:nvPr>
            <p:ph type="ftr" sz="quarter" idx="11"/>
          </p:nvPr>
        </p:nvSpPr>
        <p:spPr>
          <a:xfrm>
            <a:off x="4165600" y="6248400"/>
            <a:ext cx="3860800" cy="457200"/>
          </a:xfrm>
        </p:spPr>
        <p:txBody>
          <a:bodyPr/>
          <a:lstStyle>
            <a:lvl1pPr>
              <a:defRPr/>
            </a:lvl1pPr>
          </a:lstStyle>
          <a:p>
            <a:endParaRPr lang="en-US"/>
          </a:p>
        </p:txBody>
      </p:sp>
      <p:sp>
        <p:nvSpPr>
          <p:cNvPr id="7" name="Rectangle 6"/>
          <p:cNvSpPr>
            <a:spLocks noGrp="1" noChangeArrowheads="1"/>
          </p:cNvSpPr>
          <p:nvPr>
            <p:ph type="sldNum" sz="quarter" idx="12"/>
          </p:nvPr>
        </p:nvSpPr>
        <p:spPr>
          <a:xfrm>
            <a:off x="8737600" y="6248400"/>
            <a:ext cx="2540000" cy="457200"/>
          </a:xfrm>
        </p:spPr>
        <p:txBody>
          <a:bodyPr/>
          <a:lstStyle>
            <a:lvl1pPr>
              <a:defRPr/>
            </a:lvl1pPr>
          </a:lstStyle>
          <a:p>
            <a:fld id="{BB2CE0DE-867F-455F-B20B-96D381B4AB71}" type="slidenum">
              <a:rPr lang="en-US" smtClean="0"/>
              <a:t>‹#›</a:t>
            </a:fld>
            <a:endParaRPr lang="en-US"/>
          </a:p>
        </p:txBody>
      </p:sp>
    </p:spTree>
    <p:extLst>
      <p:ext uri="{BB962C8B-B14F-4D97-AF65-F5344CB8AC3E}">
        <p14:creationId xmlns:p14="http://schemas.microsoft.com/office/powerpoint/2010/main" val="3059641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dt" sz="half" idx="10"/>
          </p:nvPr>
        </p:nvSpPr>
        <p:spPr>
          <a:ln/>
        </p:spPr>
        <p:txBody>
          <a:bodyPr/>
          <a:lstStyle>
            <a:lvl1pPr>
              <a:defRPr/>
            </a:lvl1pPr>
          </a:lstStyle>
          <a:p>
            <a:fld id="{3DC4483B-99E3-49FE-8891-8FB73394ACAC}" type="datetime3">
              <a:rPr lang="en-US" smtClean="0"/>
              <a:t>17 February 2026</a:t>
            </a:fld>
            <a:endParaRPr lang="en-US"/>
          </a:p>
        </p:txBody>
      </p:sp>
      <p:sp>
        <p:nvSpPr>
          <p:cNvPr id="5" name="Rectangle 7"/>
          <p:cNvSpPr>
            <a:spLocks noGrp="1" noChangeArrowheads="1"/>
          </p:cNvSpPr>
          <p:nvPr>
            <p:ph type="ftr" sz="quarter" idx="11"/>
          </p:nvPr>
        </p:nvSpPr>
        <p:spPr>
          <a:ln/>
        </p:spPr>
        <p:txBody>
          <a:bodyPr/>
          <a:lstStyle>
            <a:lvl1pPr>
              <a:defRPr/>
            </a:lvl1pPr>
          </a:lstStyle>
          <a:p>
            <a:endParaRPr lang="en-US"/>
          </a:p>
        </p:txBody>
      </p:sp>
      <p:sp>
        <p:nvSpPr>
          <p:cNvPr id="6"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t>‹#›</a:t>
            </a:fld>
            <a:endParaRPr lang="en-US"/>
          </a:p>
        </p:txBody>
      </p:sp>
    </p:spTree>
    <p:extLst>
      <p:ext uri="{BB962C8B-B14F-4D97-AF65-F5344CB8AC3E}">
        <p14:creationId xmlns:p14="http://schemas.microsoft.com/office/powerpoint/2010/main" val="438768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65118" y="304800"/>
            <a:ext cx="2669116"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55651" y="304800"/>
            <a:ext cx="7806267"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dt" sz="half" idx="10"/>
          </p:nvPr>
        </p:nvSpPr>
        <p:spPr>
          <a:ln/>
        </p:spPr>
        <p:txBody>
          <a:bodyPr/>
          <a:lstStyle>
            <a:lvl1pPr>
              <a:defRPr/>
            </a:lvl1pPr>
          </a:lstStyle>
          <a:p>
            <a:fld id="{29E00A72-A274-4447-8164-7BED7AE5E5F5}" type="datetime3">
              <a:rPr lang="en-US" smtClean="0"/>
              <a:t>17 February 2026</a:t>
            </a:fld>
            <a:endParaRPr lang="en-US"/>
          </a:p>
        </p:txBody>
      </p:sp>
      <p:sp>
        <p:nvSpPr>
          <p:cNvPr id="5" name="Rectangle 7"/>
          <p:cNvSpPr>
            <a:spLocks noGrp="1" noChangeArrowheads="1"/>
          </p:cNvSpPr>
          <p:nvPr>
            <p:ph type="ftr" sz="quarter" idx="11"/>
          </p:nvPr>
        </p:nvSpPr>
        <p:spPr>
          <a:ln/>
        </p:spPr>
        <p:txBody>
          <a:bodyPr/>
          <a:lstStyle>
            <a:lvl1pPr>
              <a:defRPr/>
            </a:lvl1pPr>
          </a:lstStyle>
          <a:p>
            <a:endParaRPr lang="en-US"/>
          </a:p>
        </p:txBody>
      </p:sp>
      <p:sp>
        <p:nvSpPr>
          <p:cNvPr id="6"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t>‹#›</a:t>
            </a:fld>
            <a:endParaRPr lang="en-US"/>
          </a:p>
        </p:txBody>
      </p:sp>
    </p:spTree>
    <p:extLst>
      <p:ext uri="{BB962C8B-B14F-4D97-AF65-F5344CB8AC3E}">
        <p14:creationId xmlns:p14="http://schemas.microsoft.com/office/powerpoint/2010/main" val="39198193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6"/>
          <p:cNvSpPr>
            <a:spLocks noGrp="1" noChangeArrowheads="1"/>
          </p:cNvSpPr>
          <p:nvPr>
            <p:ph type="dt" sz="half" idx="10"/>
          </p:nvPr>
        </p:nvSpPr>
        <p:spPr>
          <a:ln/>
        </p:spPr>
        <p:txBody>
          <a:bodyPr/>
          <a:lstStyle>
            <a:lvl1pPr>
              <a:defRPr/>
            </a:lvl1pPr>
          </a:lstStyle>
          <a:p>
            <a:fld id="{0EB0CB20-00A0-4C11-9000-09C75AAF2006}" type="datetime3">
              <a:rPr lang="en-US" smtClean="0"/>
              <a:t>17 February 2026</a:t>
            </a:fld>
            <a:endParaRPr lang="en-US"/>
          </a:p>
        </p:txBody>
      </p:sp>
      <p:sp>
        <p:nvSpPr>
          <p:cNvPr id="5" name="Rectangle 7"/>
          <p:cNvSpPr>
            <a:spLocks noGrp="1" noChangeArrowheads="1"/>
          </p:cNvSpPr>
          <p:nvPr>
            <p:ph type="ftr" sz="quarter" idx="11"/>
          </p:nvPr>
        </p:nvSpPr>
        <p:spPr>
          <a:ln/>
        </p:spPr>
        <p:txBody>
          <a:bodyPr/>
          <a:lstStyle>
            <a:lvl1pPr>
              <a:defRPr/>
            </a:lvl1pPr>
          </a:lstStyle>
          <a:p>
            <a:endParaRPr lang="en-US"/>
          </a:p>
        </p:txBody>
      </p:sp>
      <p:sp>
        <p:nvSpPr>
          <p:cNvPr id="6"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t>‹#›</a:t>
            </a:fld>
            <a:endParaRPr lang="en-US"/>
          </a:p>
        </p:txBody>
      </p:sp>
    </p:spTree>
    <p:extLst>
      <p:ext uri="{BB962C8B-B14F-4D97-AF65-F5344CB8AC3E}">
        <p14:creationId xmlns:p14="http://schemas.microsoft.com/office/powerpoint/2010/main" val="2966296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dt" sz="half" idx="10"/>
          </p:nvPr>
        </p:nvSpPr>
        <p:spPr>
          <a:ln/>
        </p:spPr>
        <p:txBody>
          <a:bodyPr/>
          <a:lstStyle>
            <a:lvl1pPr>
              <a:defRPr/>
            </a:lvl1pPr>
          </a:lstStyle>
          <a:p>
            <a:fld id="{D4093978-C803-4E88-9A60-F9A3CD047010}" type="datetime3">
              <a:rPr lang="en-US" smtClean="0"/>
              <a:t>17 February 2026</a:t>
            </a:fld>
            <a:endParaRPr lang="en-US"/>
          </a:p>
        </p:txBody>
      </p:sp>
      <p:sp>
        <p:nvSpPr>
          <p:cNvPr id="5" name="Rectangle 7"/>
          <p:cNvSpPr>
            <a:spLocks noGrp="1" noChangeArrowheads="1"/>
          </p:cNvSpPr>
          <p:nvPr>
            <p:ph type="ftr" sz="quarter" idx="11"/>
          </p:nvPr>
        </p:nvSpPr>
        <p:spPr>
          <a:ln/>
        </p:spPr>
        <p:txBody>
          <a:bodyPr/>
          <a:lstStyle>
            <a:lvl1pPr>
              <a:defRPr/>
            </a:lvl1pPr>
          </a:lstStyle>
          <a:p>
            <a:endParaRPr lang="en-US"/>
          </a:p>
        </p:txBody>
      </p:sp>
      <p:sp>
        <p:nvSpPr>
          <p:cNvPr id="6"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t>‹#›</a:t>
            </a:fld>
            <a:endParaRPr lang="en-US"/>
          </a:p>
        </p:txBody>
      </p:sp>
    </p:spTree>
    <p:extLst>
      <p:ext uri="{BB962C8B-B14F-4D97-AF65-F5344CB8AC3E}">
        <p14:creationId xmlns:p14="http://schemas.microsoft.com/office/powerpoint/2010/main" val="4251061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dt" sz="half" idx="10"/>
          </p:nvPr>
        </p:nvSpPr>
        <p:spPr>
          <a:ln/>
        </p:spPr>
        <p:txBody>
          <a:bodyPr/>
          <a:lstStyle>
            <a:lvl1pPr>
              <a:defRPr/>
            </a:lvl1pPr>
          </a:lstStyle>
          <a:p>
            <a:fld id="{477A9BF1-2B1E-4577-9C2C-9A665E4F6A2F}" type="datetime3">
              <a:rPr lang="en-US" smtClean="0"/>
              <a:t>17 February 2026</a:t>
            </a:fld>
            <a:endParaRPr lang="en-US"/>
          </a:p>
        </p:txBody>
      </p:sp>
      <p:sp>
        <p:nvSpPr>
          <p:cNvPr id="5" name="Rectangle 7"/>
          <p:cNvSpPr>
            <a:spLocks noGrp="1" noChangeArrowheads="1"/>
          </p:cNvSpPr>
          <p:nvPr>
            <p:ph type="ftr" sz="quarter" idx="11"/>
          </p:nvPr>
        </p:nvSpPr>
        <p:spPr>
          <a:ln/>
        </p:spPr>
        <p:txBody>
          <a:bodyPr/>
          <a:lstStyle>
            <a:lvl1pPr>
              <a:defRPr/>
            </a:lvl1pPr>
          </a:lstStyle>
          <a:p>
            <a:endParaRPr lang="en-US"/>
          </a:p>
        </p:txBody>
      </p:sp>
      <p:sp>
        <p:nvSpPr>
          <p:cNvPr id="6"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t>‹#›</a:t>
            </a:fld>
            <a:endParaRPr lang="en-US"/>
          </a:p>
        </p:txBody>
      </p:sp>
    </p:spTree>
    <p:extLst>
      <p:ext uri="{BB962C8B-B14F-4D97-AF65-F5344CB8AC3E}">
        <p14:creationId xmlns:p14="http://schemas.microsoft.com/office/powerpoint/2010/main" val="2836359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55651" y="1752600"/>
            <a:ext cx="52324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1251" y="1752600"/>
            <a:ext cx="52324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dt" sz="half" idx="10"/>
          </p:nvPr>
        </p:nvSpPr>
        <p:spPr>
          <a:ln/>
        </p:spPr>
        <p:txBody>
          <a:bodyPr/>
          <a:lstStyle>
            <a:lvl1pPr>
              <a:defRPr/>
            </a:lvl1pPr>
          </a:lstStyle>
          <a:p>
            <a:fld id="{234C2476-E503-444F-870B-36A3087CE7B6}" type="datetime3">
              <a:rPr lang="en-US" smtClean="0"/>
              <a:t>17 February 2026</a:t>
            </a:fld>
            <a:endParaRPr lang="en-US"/>
          </a:p>
        </p:txBody>
      </p:sp>
      <p:sp>
        <p:nvSpPr>
          <p:cNvPr id="6" name="Rectangle 7"/>
          <p:cNvSpPr>
            <a:spLocks noGrp="1" noChangeArrowheads="1"/>
          </p:cNvSpPr>
          <p:nvPr>
            <p:ph type="ftr" sz="quarter" idx="11"/>
          </p:nvPr>
        </p:nvSpPr>
        <p:spPr>
          <a:ln/>
        </p:spPr>
        <p:txBody>
          <a:bodyPr/>
          <a:lstStyle>
            <a:lvl1pPr>
              <a:defRPr/>
            </a:lvl1pPr>
          </a:lstStyle>
          <a:p>
            <a:endParaRPr lang="en-US"/>
          </a:p>
        </p:txBody>
      </p:sp>
      <p:sp>
        <p:nvSpPr>
          <p:cNvPr id="7"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t>‹#›</a:t>
            </a:fld>
            <a:endParaRPr lang="en-US"/>
          </a:p>
        </p:txBody>
      </p:sp>
    </p:spTree>
    <p:extLst>
      <p:ext uri="{BB962C8B-B14F-4D97-AF65-F5344CB8AC3E}">
        <p14:creationId xmlns:p14="http://schemas.microsoft.com/office/powerpoint/2010/main" val="2844748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dt" sz="half" idx="10"/>
          </p:nvPr>
        </p:nvSpPr>
        <p:spPr>
          <a:ln/>
        </p:spPr>
        <p:txBody>
          <a:bodyPr/>
          <a:lstStyle>
            <a:lvl1pPr>
              <a:defRPr/>
            </a:lvl1pPr>
          </a:lstStyle>
          <a:p>
            <a:fld id="{39DD0F6D-1596-4FC5-814D-35732CB53AC1}" type="datetime3">
              <a:rPr lang="en-US" smtClean="0"/>
              <a:t>17 February 2026</a:t>
            </a:fld>
            <a:endParaRPr lang="en-US"/>
          </a:p>
        </p:txBody>
      </p:sp>
      <p:sp>
        <p:nvSpPr>
          <p:cNvPr id="8" name="Rectangle 7"/>
          <p:cNvSpPr>
            <a:spLocks noGrp="1" noChangeArrowheads="1"/>
          </p:cNvSpPr>
          <p:nvPr>
            <p:ph type="ftr" sz="quarter" idx="11"/>
          </p:nvPr>
        </p:nvSpPr>
        <p:spPr>
          <a:ln/>
        </p:spPr>
        <p:txBody>
          <a:bodyPr/>
          <a:lstStyle>
            <a:lvl1pPr>
              <a:defRPr/>
            </a:lvl1pPr>
          </a:lstStyle>
          <a:p>
            <a:endParaRPr lang="en-US"/>
          </a:p>
        </p:txBody>
      </p:sp>
      <p:sp>
        <p:nvSpPr>
          <p:cNvPr id="9"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t>‹#›</a:t>
            </a:fld>
            <a:endParaRPr lang="en-US"/>
          </a:p>
        </p:txBody>
      </p:sp>
    </p:spTree>
    <p:extLst>
      <p:ext uri="{BB962C8B-B14F-4D97-AF65-F5344CB8AC3E}">
        <p14:creationId xmlns:p14="http://schemas.microsoft.com/office/powerpoint/2010/main" val="1542964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dt" sz="half" idx="10"/>
          </p:nvPr>
        </p:nvSpPr>
        <p:spPr>
          <a:ln/>
        </p:spPr>
        <p:txBody>
          <a:bodyPr/>
          <a:lstStyle>
            <a:lvl1pPr>
              <a:defRPr/>
            </a:lvl1pPr>
          </a:lstStyle>
          <a:p>
            <a:fld id="{6D1D3846-6F17-4090-AF18-3E04DBA6F952}" type="datetime3">
              <a:rPr lang="en-US" smtClean="0"/>
              <a:t>17 February 2026</a:t>
            </a:fld>
            <a:endParaRPr lang="en-US"/>
          </a:p>
        </p:txBody>
      </p:sp>
      <p:sp>
        <p:nvSpPr>
          <p:cNvPr id="4" name="Rectangle 7"/>
          <p:cNvSpPr>
            <a:spLocks noGrp="1" noChangeArrowheads="1"/>
          </p:cNvSpPr>
          <p:nvPr>
            <p:ph type="ftr" sz="quarter" idx="11"/>
          </p:nvPr>
        </p:nvSpPr>
        <p:spPr>
          <a:ln/>
        </p:spPr>
        <p:txBody>
          <a:bodyPr/>
          <a:lstStyle>
            <a:lvl1pPr>
              <a:defRPr/>
            </a:lvl1pPr>
          </a:lstStyle>
          <a:p>
            <a:endParaRPr lang="en-US"/>
          </a:p>
        </p:txBody>
      </p:sp>
      <p:sp>
        <p:nvSpPr>
          <p:cNvPr id="5"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t>‹#›</a:t>
            </a:fld>
            <a:endParaRPr lang="en-US"/>
          </a:p>
        </p:txBody>
      </p:sp>
    </p:spTree>
    <p:extLst>
      <p:ext uri="{BB962C8B-B14F-4D97-AF65-F5344CB8AC3E}">
        <p14:creationId xmlns:p14="http://schemas.microsoft.com/office/powerpoint/2010/main" val="2367828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fld id="{ECB0E362-C0D3-4A32-B5E4-4C935736801F}" type="datetime3">
              <a:rPr lang="en-US" smtClean="0"/>
              <a:t>17 February 2026</a:t>
            </a:fld>
            <a:endParaRPr lang="en-US"/>
          </a:p>
        </p:txBody>
      </p:sp>
      <p:sp>
        <p:nvSpPr>
          <p:cNvPr id="3" name="Rectangle 7"/>
          <p:cNvSpPr>
            <a:spLocks noGrp="1" noChangeArrowheads="1"/>
          </p:cNvSpPr>
          <p:nvPr>
            <p:ph type="ftr" sz="quarter" idx="11"/>
          </p:nvPr>
        </p:nvSpPr>
        <p:spPr>
          <a:ln/>
        </p:spPr>
        <p:txBody>
          <a:bodyPr/>
          <a:lstStyle>
            <a:lvl1pPr>
              <a:defRPr/>
            </a:lvl1pPr>
          </a:lstStyle>
          <a:p>
            <a:endParaRPr lang="en-US"/>
          </a:p>
        </p:txBody>
      </p:sp>
      <p:sp>
        <p:nvSpPr>
          <p:cNvPr id="4"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t>‹#›</a:t>
            </a:fld>
            <a:endParaRPr lang="en-US"/>
          </a:p>
        </p:txBody>
      </p:sp>
    </p:spTree>
    <p:extLst>
      <p:ext uri="{BB962C8B-B14F-4D97-AF65-F5344CB8AC3E}">
        <p14:creationId xmlns:p14="http://schemas.microsoft.com/office/powerpoint/2010/main" val="1582190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dt" sz="half" idx="10"/>
          </p:nvPr>
        </p:nvSpPr>
        <p:spPr>
          <a:ln/>
        </p:spPr>
        <p:txBody>
          <a:bodyPr/>
          <a:lstStyle>
            <a:lvl1pPr>
              <a:defRPr/>
            </a:lvl1pPr>
          </a:lstStyle>
          <a:p>
            <a:fld id="{C56A8661-CCB4-400C-B6A2-C0C29CB2F24B}" type="datetime3">
              <a:rPr lang="en-US" smtClean="0"/>
              <a:t>17 February 2026</a:t>
            </a:fld>
            <a:endParaRPr lang="en-US"/>
          </a:p>
        </p:txBody>
      </p:sp>
      <p:sp>
        <p:nvSpPr>
          <p:cNvPr id="6" name="Rectangle 7"/>
          <p:cNvSpPr>
            <a:spLocks noGrp="1" noChangeArrowheads="1"/>
          </p:cNvSpPr>
          <p:nvPr>
            <p:ph type="ftr" sz="quarter" idx="11"/>
          </p:nvPr>
        </p:nvSpPr>
        <p:spPr>
          <a:ln/>
        </p:spPr>
        <p:txBody>
          <a:bodyPr/>
          <a:lstStyle>
            <a:lvl1pPr>
              <a:defRPr/>
            </a:lvl1pPr>
          </a:lstStyle>
          <a:p>
            <a:endParaRPr lang="en-US"/>
          </a:p>
        </p:txBody>
      </p:sp>
      <p:sp>
        <p:nvSpPr>
          <p:cNvPr id="7"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t>‹#›</a:t>
            </a:fld>
            <a:endParaRPr lang="en-US"/>
          </a:p>
        </p:txBody>
      </p:sp>
    </p:spTree>
    <p:extLst>
      <p:ext uri="{BB962C8B-B14F-4D97-AF65-F5344CB8AC3E}">
        <p14:creationId xmlns:p14="http://schemas.microsoft.com/office/powerpoint/2010/main" val="1731217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dt" sz="half" idx="10"/>
          </p:nvPr>
        </p:nvSpPr>
        <p:spPr>
          <a:ln/>
        </p:spPr>
        <p:txBody>
          <a:bodyPr/>
          <a:lstStyle>
            <a:lvl1pPr>
              <a:defRPr/>
            </a:lvl1pPr>
          </a:lstStyle>
          <a:p>
            <a:fld id="{6E3F7E74-5251-4CDF-B550-F292DECD98F4}" type="datetime3">
              <a:rPr lang="en-US" smtClean="0"/>
              <a:t>17 February 2026</a:t>
            </a:fld>
            <a:endParaRPr lang="en-US"/>
          </a:p>
        </p:txBody>
      </p:sp>
      <p:sp>
        <p:nvSpPr>
          <p:cNvPr id="6" name="Rectangle 7"/>
          <p:cNvSpPr>
            <a:spLocks noGrp="1" noChangeArrowheads="1"/>
          </p:cNvSpPr>
          <p:nvPr>
            <p:ph type="ftr" sz="quarter" idx="11"/>
          </p:nvPr>
        </p:nvSpPr>
        <p:spPr>
          <a:ln/>
        </p:spPr>
        <p:txBody>
          <a:bodyPr/>
          <a:lstStyle>
            <a:lvl1pPr>
              <a:defRPr/>
            </a:lvl1pPr>
          </a:lstStyle>
          <a:p>
            <a:endParaRPr lang="en-US"/>
          </a:p>
        </p:txBody>
      </p:sp>
      <p:sp>
        <p:nvSpPr>
          <p:cNvPr id="7"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t>‹#›</a:t>
            </a:fld>
            <a:endParaRPr lang="en-US"/>
          </a:p>
        </p:txBody>
      </p:sp>
    </p:spTree>
    <p:extLst>
      <p:ext uri="{BB962C8B-B14F-4D97-AF65-F5344CB8AC3E}">
        <p14:creationId xmlns:p14="http://schemas.microsoft.com/office/powerpoint/2010/main" val="4292776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66233" y="152400"/>
            <a:ext cx="10668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755651" y="1219200"/>
            <a:ext cx="10668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AutoShape 4"/>
          <p:cNvSpPr>
            <a:spLocks noChangeArrowheads="1"/>
          </p:cNvSpPr>
          <p:nvPr/>
        </p:nvSpPr>
        <p:spPr bwMode="auto">
          <a:xfrm>
            <a:off x="787400" y="990600"/>
            <a:ext cx="10610851" cy="109538"/>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en-US" sz="1800"/>
          </a:p>
        </p:txBody>
      </p:sp>
      <p:sp>
        <p:nvSpPr>
          <p:cNvPr id="1029" name="Line 5"/>
          <p:cNvSpPr>
            <a:spLocks noChangeShapeType="1"/>
          </p:cNvSpPr>
          <p:nvPr/>
        </p:nvSpPr>
        <p:spPr bwMode="auto">
          <a:xfrm flipV="1">
            <a:off x="812800" y="6353175"/>
            <a:ext cx="10566400" cy="0"/>
          </a:xfrm>
          <a:prstGeom prst="line">
            <a:avLst/>
          </a:prstGeom>
          <a:noFill/>
          <a:ln w="3175">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63494" name="Rectangle 6"/>
          <p:cNvSpPr>
            <a:spLocks noGrp="1" noChangeArrowheads="1"/>
          </p:cNvSpPr>
          <p:nvPr>
            <p:ph type="dt" sz="half" idx="2"/>
          </p:nvPr>
        </p:nvSpPr>
        <p:spPr bwMode="auto">
          <a:xfrm>
            <a:off x="812800" y="6402389"/>
            <a:ext cx="2641600" cy="3190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b="0">
                <a:solidFill>
                  <a:srgbClr val="003366"/>
                </a:solidFill>
                <a:latin typeface="Arial" charset="0"/>
              </a:defRPr>
            </a:lvl1pPr>
          </a:lstStyle>
          <a:p>
            <a:fld id="{563EB048-942F-44F4-8533-D9AF441F019A}" type="datetime3">
              <a:rPr lang="en-US" smtClean="0"/>
              <a:t>17 February 2026</a:t>
            </a:fld>
            <a:endParaRPr lang="en-US"/>
          </a:p>
        </p:txBody>
      </p:sp>
      <p:sp>
        <p:nvSpPr>
          <p:cNvPr id="63495" name="Rectangle 7"/>
          <p:cNvSpPr>
            <a:spLocks noGrp="1" noChangeArrowheads="1"/>
          </p:cNvSpPr>
          <p:nvPr>
            <p:ph type="ftr" sz="quarter" idx="3"/>
          </p:nvPr>
        </p:nvSpPr>
        <p:spPr bwMode="auto">
          <a:xfrm>
            <a:off x="4165600" y="6400801"/>
            <a:ext cx="38608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200" b="0">
                <a:latin typeface="Arial" charset="0"/>
              </a:defRPr>
            </a:lvl1pPr>
          </a:lstStyle>
          <a:p>
            <a:endParaRPr lang="en-US"/>
          </a:p>
        </p:txBody>
      </p:sp>
      <p:sp>
        <p:nvSpPr>
          <p:cNvPr id="63496" name="Rectangle 8"/>
          <p:cNvSpPr>
            <a:spLocks noGrp="1" noChangeArrowheads="1"/>
          </p:cNvSpPr>
          <p:nvPr>
            <p:ph type="sldNum" sz="quarter" idx="4"/>
          </p:nvPr>
        </p:nvSpPr>
        <p:spPr bwMode="auto">
          <a:xfrm>
            <a:off x="8737600" y="6400801"/>
            <a:ext cx="2641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b="0">
                <a:solidFill>
                  <a:srgbClr val="003366"/>
                </a:solidFill>
                <a:latin typeface="Arial" charset="0"/>
              </a:defRPr>
            </a:lvl1pPr>
          </a:lstStyle>
          <a:p>
            <a:fld id="{BB2CE0DE-867F-455F-B20B-96D381B4AB7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rtl="0" eaLnBrk="1" fontAlgn="base" hangingPunct="1">
        <a:spcBef>
          <a:spcPct val="0"/>
        </a:spcBef>
        <a:spcAft>
          <a:spcPct val="0"/>
        </a:spcAft>
        <a:defRPr sz="3200">
          <a:solidFill>
            <a:srgbClr val="003366"/>
          </a:solidFill>
          <a:latin typeface="+mj-lt"/>
          <a:ea typeface="+mj-ea"/>
          <a:cs typeface="+mj-cs"/>
        </a:defRPr>
      </a:lvl1pPr>
      <a:lvl2pPr algn="l" rtl="0" eaLnBrk="1" fontAlgn="base" hangingPunct="1">
        <a:spcBef>
          <a:spcPct val="0"/>
        </a:spcBef>
        <a:spcAft>
          <a:spcPct val="0"/>
        </a:spcAft>
        <a:defRPr sz="3200">
          <a:solidFill>
            <a:srgbClr val="003366"/>
          </a:solidFill>
          <a:latin typeface="Verdana" pitchFamily="34" charset="0"/>
        </a:defRPr>
      </a:lvl2pPr>
      <a:lvl3pPr algn="l" rtl="0" eaLnBrk="1" fontAlgn="base" hangingPunct="1">
        <a:spcBef>
          <a:spcPct val="0"/>
        </a:spcBef>
        <a:spcAft>
          <a:spcPct val="0"/>
        </a:spcAft>
        <a:defRPr sz="3200">
          <a:solidFill>
            <a:srgbClr val="003366"/>
          </a:solidFill>
          <a:latin typeface="Verdana" pitchFamily="34" charset="0"/>
        </a:defRPr>
      </a:lvl3pPr>
      <a:lvl4pPr algn="l" rtl="0" eaLnBrk="1" fontAlgn="base" hangingPunct="1">
        <a:spcBef>
          <a:spcPct val="0"/>
        </a:spcBef>
        <a:spcAft>
          <a:spcPct val="0"/>
        </a:spcAft>
        <a:defRPr sz="3200">
          <a:solidFill>
            <a:srgbClr val="003366"/>
          </a:solidFill>
          <a:latin typeface="Verdana" pitchFamily="34" charset="0"/>
        </a:defRPr>
      </a:lvl4pPr>
      <a:lvl5pPr algn="l" rtl="0" eaLnBrk="1" fontAlgn="base" hangingPunct="1">
        <a:spcBef>
          <a:spcPct val="0"/>
        </a:spcBef>
        <a:spcAft>
          <a:spcPct val="0"/>
        </a:spcAft>
        <a:defRPr sz="3200">
          <a:solidFill>
            <a:srgbClr val="003366"/>
          </a:solidFill>
          <a:latin typeface="Verdana" pitchFamily="34" charset="0"/>
        </a:defRPr>
      </a:lvl5pPr>
      <a:lvl6pPr marL="457200" algn="l" rtl="0" eaLnBrk="1" fontAlgn="base" hangingPunct="1">
        <a:spcBef>
          <a:spcPct val="0"/>
        </a:spcBef>
        <a:spcAft>
          <a:spcPct val="0"/>
        </a:spcAft>
        <a:defRPr sz="3800">
          <a:solidFill>
            <a:schemeClr val="tx2"/>
          </a:solidFill>
          <a:latin typeface="Verdana" pitchFamily="34" charset="0"/>
        </a:defRPr>
      </a:lvl6pPr>
      <a:lvl7pPr marL="914400" algn="l" rtl="0" eaLnBrk="1" fontAlgn="base" hangingPunct="1">
        <a:spcBef>
          <a:spcPct val="0"/>
        </a:spcBef>
        <a:spcAft>
          <a:spcPct val="0"/>
        </a:spcAft>
        <a:defRPr sz="3800">
          <a:solidFill>
            <a:schemeClr val="tx2"/>
          </a:solidFill>
          <a:latin typeface="Verdana" pitchFamily="34" charset="0"/>
        </a:defRPr>
      </a:lvl7pPr>
      <a:lvl8pPr marL="1371600" algn="l" rtl="0" eaLnBrk="1" fontAlgn="base" hangingPunct="1">
        <a:spcBef>
          <a:spcPct val="0"/>
        </a:spcBef>
        <a:spcAft>
          <a:spcPct val="0"/>
        </a:spcAft>
        <a:defRPr sz="3800">
          <a:solidFill>
            <a:schemeClr val="tx2"/>
          </a:solidFill>
          <a:latin typeface="Verdana" pitchFamily="34" charset="0"/>
        </a:defRPr>
      </a:lvl8pPr>
      <a:lvl9pPr marL="1828800" algn="l" rtl="0" eaLnBrk="1" fontAlgn="base" hangingPunct="1">
        <a:spcBef>
          <a:spcPct val="0"/>
        </a:spcBef>
        <a:spcAft>
          <a:spcPct val="0"/>
        </a:spcAft>
        <a:defRPr sz="3800">
          <a:solidFill>
            <a:schemeClr val="tx2"/>
          </a:solidFill>
          <a:latin typeface="Verdana" pitchFamily="34" charset="0"/>
        </a:defRPr>
      </a:lvl9pPr>
    </p:titleStyle>
    <p:bodyStyle>
      <a:lvl1pPr marL="469900" indent="-469900" algn="l" rtl="0" eaLnBrk="1" fontAlgn="base" hangingPunct="1">
        <a:spcBef>
          <a:spcPct val="20000"/>
        </a:spcBef>
        <a:spcAft>
          <a:spcPct val="0"/>
        </a:spcAft>
        <a:buClr>
          <a:schemeClr val="accent2"/>
        </a:buClr>
        <a:buFont typeface="Wingdings" pitchFamily="2" charset="2"/>
        <a:buChar char="o"/>
        <a:defRPr sz="3000">
          <a:solidFill>
            <a:srgbClr val="003366"/>
          </a:solidFill>
          <a:latin typeface="+mn-lt"/>
          <a:ea typeface="+mn-ea"/>
          <a:cs typeface="+mn-cs"/>
        </a:defRPr>
      </a:lvl1pPr>
      <a:lvl2pPr marL="908050" indent="-436563" algn="l" rtl="0" eaLnBrk="1" fontAlgn="base" hangingPunct="1">
        <a:spcBef>
          <a:spcPct val="20000"/>
        </a:spcBef>
        <a:spcAft>
          <a:spcPct val="0"/>
        </a:spcAft>
        <a:buClr>
          <a:schemeClr val="accent2"/>
        </a:buClr>
        <a:buFont typeface="Wingdings" pitchFamily="2" charset="2"/>
        <a:buChar char="n"/>
        <a:defRPr sz="2600">
          <a:solidFill>
            <a:srgbClr val="003366"/>
          </a:solidFill>
          <a:latin typeface="+mn-lt"/>
        </a:defRPr>
      </a:lvl2pPr>
      <a:lvl3pPr marL="1304925" indent="-395288" algn="l" rtl="0" eaLnBrk="1" fontAlgn="base" hangingPunct="1">
        <a:spcBef>
          <a:spcPct val="20000"/>
        </a:spcBef>
        <a:spcAft>
          <a:spcPct val="0"/>
        </a:spcAft>
        <a:buClr>
          <a:schemeClr val="accent2"/>
        </a:buClr>
        <a:buFont typeface="Wingdings" pitchFamily="2" charset="2"/>
        <a:buChar char="o"/>
        <a:defRPr sz="2300">
          <a:solidFill>
            <a:srgbClr val="003366"/>
          </a:solidFill>
          <a:latin typeface="+mn-lt"/>
        </a:defRPr>
      </a:lvl3pPr>
      <a:lvl4pPr marL="1693863" indent="-387350" algn="l" rtl="0" eaLnBrk="1" fontAlgn="base" hangingPunct="1">
        <a:spcBef>
          <a:spcPct val="20000"/>
        </a:spcBef>
        <a:spcAft>
          <a:spcPct val="0"/>
        </a:spcAft>
        <a:buClr>
          <a:schemeClr val="accent2"/>
        </a:buClr>
        <a:buFont typeface="Wingdings" pitchFamily="2" charset="2"/>
        <a:buChar char="n"/>
        <a:defRPr sz="2000">
          <a:solidFill>
            <a:srgbClr val="003366"/>
          </a:solidFill>
          <a:latin typeface="+mn-lt"/>
        </a:defRPr>
      </a:lvl4pPr>
      <a:lvl5pPr marL="2093913" indent="-398463" algn="l" rtl="0" eaLnBrk="1" fontAlgn="base" hangingPunct="1">
        <a:spcBef>
          <a:spcPct val="25000"/>
        </a:spcBef>
        <a:spcAft>
          <a:spcPct val="0"/>
        </a:spcAft>
        <a:buClr>
          <a:schemeClr val="accent2"/>
        </a:buClr>
        <a:buFont typeface="Wingdings" pitchFamily="2" charset="2"/>
        <a:buChar char="§"/>
        <a:defRPr sz="2000">
          <a:solidFill>
            <a:srgbClr val="003366"/>
          </a:solidFill>
          <a:latin typeface="+mn-lt"/>
        </a:defRPr>
      </a:lvl5pPr>
      <a:lvl6pPr marL="2551113" indent="-398463" algn="l" rtl="0" eaLnBrk="1" fontAlgn="base" hangingPunct="1">
        <a:spcBef>
          <a:spcPct val="25000"/>
        </a:spcBef>
        <a:spcAft>
          <a:spcPct val="0"/>
        </a:spcAft>
        <a:buClr>
          <a:schemeClr val="accent2"/>
        </a:buClr>
        <a:buFont typeface="Wingdings" pitchFamily="2" charset="2"/>
        <a:buChar char="§"/>
        <a:defRPr sz="2000">
          <a:solidFill>
            <a:schemeClr val="tx1"/>
          </a:solidFill>
          <a:latin typeface="+mn-lt"/>
        </a:defRPr>
      </a:lvl6pPr>
      <a:lvl7pPr marL="3008313" indent="-398463" algn="l" rtl="0" eaLnBrk="1" fontAlgn="base" hangingPunct="1">
        <a:spcBef>
          <a:spcPct val="25000"/>
        </a:spcBef>
        <a:spcAft>
          <a:spcPct val="0"/>
        </a:spcAft>
        <a:buClr>
          <a:schemeClr val="accent2"/>
        </a:buClr>
        <a:buFont typeface="Wingdings" pitchFamily="2" charset="2"/>
        <a:buChar char="§"/>
        <a:defRPr sz="2000">
          <a:solidFill>
            <a:schemeClr val="tx1"/>
          </a:solidFill>
          <a:latin typeface="+mn-lt"/>
        </a:defRPr>
      </a:lvl7pPr>
      <a:lvl8pPr marL="3465513" indent="-398463" algn="l" rtl="0" eaLnBrk="1" fontAlgn="base" hangingPunct="1">
        <a:spcBef>
          <a:spcPct val="25000"/>
        </a:spcBef>
        <a:spcAft>
          <a:spcPct val="0"/>
        </a:spcAft>
        <a:buClr>
          <a:schemeClr val="accent2"/>
        </a:buClr>
        <a:buFont typeface="Wingdings" pitchFamily="2" charset="2"/>
        <a:buChar char="§"/>
        <a:defRPr sz="2000">
          <a:solidFill>
            <a:schemeClr val="tx1"/>
          </a:solidFill>
          <a:latin typeface="+mn-lt"/>
        </a:defRPr>
      </a:lvl8pPr>
      <a:lvl9pPr marL="3922713" indent="-398463" algn="l" rtl="0" eaLnBrk="1" fontAlgn="base" hangingPunct="1">
        <a:spcBef>
          <a:spcPct val="25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dirty="0"/>
              <a:t>Neural Network and Deep Learning</a:t>
            </a:r>
            <a:br>
              <a:rPr lang="en-US" sz="3200" dirty="0"/>
            </a:br>
            <a:r>
              <a:rPr lang="en-IN" sz="3200" dirty="0"/>
              <a:t>23CS8PENDL/23CS7PENDL</a:t>
            </a:r>
            <a:endParaRPr lang="en-US" sz="3200" dirty="0"/>
          </a:p>
        </p:txBody>
      </p:sp>
      <p:sp>
        <p:nvSpPr>
          <p:cNvPr id="3" name="Subtitle 2"/>
          <p:cNvSpPr>
            <a:spLocks noGrp="1"/>
          </p:cNvSpPr>
          <p:nvPr>
            <p:ph type="subTitle"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B2CE0DE-867F-455F-B20B-96D381B4AB71}" type="slidenum">
              <a:rPr lang="en-US" smtClean="0"/>
              <a:t>1</a:t>
            </a:fld>
            <a:endParaRPr lang="en-US"/>
          </a:p>
        </p:txBody>
      </p:sp>
    </p:spTree>
    <p:extLst>
      <p:ext uri="{BB962C8B-B14F-4D97-AF65-F5344CB8AC3E}">
        <p14:creationId xmlns:p14="http://schemas.microsoft.com/office/powerpoint/2010/main" val="23609639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2D58B-B54D-4A82-9B37-2544D26C8477}"/>
              </a:ext>
            </a:extLst>
          </p:cNvPr>
          <p:cNvSpPr>
            <a:spLocks noGrp="1"/>
          </p:cNvSpPr>
          <p:nvPr>
            <p:ph type="title"/>
          </p:nvPr>
        </p:nvSpPr>
        <p:spPr/>
        <p:txBody>
          <a:bodyPr/>
          <a:lstStyle/>
          <a:p>
            <a:r>
              <a:rPr lang="en-IN" sz="2800" dirty="0"/>
              <a:t>Multilayer Perceptron: Two kinds of Signal</a:t>
            </a:r>
          </a:p>
        </p:txBody>
      </p:sp>
      <p:sp>
        <p:nvSpPr>
          <p:cNvPr id="3" name="Content Placeholder 2">
            <a:extLst>
              <a:ext uri="{FF2B5EF4-FFF2-40B4-BE49-F238E27FC236}">
                <a16:creationId xmlns:a16="http://schemas.microsoft.com/office/drawing/2014/main" id="{38D2B5F5-B82C-43B8-9C29-0EE2BD2B7D01}"/>
              </a:ext>
            </a:extLst>
          </p:cNvPr>
          <p:cNvSpPr>
            <a:spLocks noGrp="1"/>
          </p:cNvSpPr>
          <p:nvPr>
            <p:ph idx="1"/>
          </p:nvPr>
        </p:nvSpPr>
        <p:spPr/>
        <p:txBody>
          <a:bodyPr/>
          <a:lstStyle/>
          <a:p>
            <a:pPr marL="0" indent="0" algn="just">
              <a:buNone/>
            </a:pPr>
            <a:r>
              <a:rPr lang="en-US" sz="1400" dirty="0"/>
              <a:t> Two kinds of signals are identified in Multilayer Perceptron network:</a:t>
            </a:r>
          </a:p>
          <a:p>
            <a:pPr marL="0" indent="0" algn="just">
              <a:buNone/>
            </a:pPr>
            <a:r>
              <a:rPr lang="en-US" sz="1400" b="1" dirty="0"/>
              <a:t>1. Function Signals. </a:t>
            </a:r>
            <a:r>
              <a:rPr lang="en-US" sz="1400" dirty="0"/>
              <a:t>A function signal is an input signal (stimulus) that comes in at the input end of the network, </a:t>
            </a:r>
            <a:r>
              <a:rPr lang="en-US" sz="1400" b="1" dirty="0"/>
              <a:t>propagates forward (neuron by neuron) </a:t>
            </a:r>
            <a:r>
              <a:rPr lang="en-US" sz="1400" dirty="0"/>
              <a:t>through the network, and emerges at the output end of the network as an output signal. We refer to such a signal as a “function signal” for two reasons. First, it is presumed to  perform a useful function at the output of the network. Second, at each neuron of the network through which a function signal passes, the signal is calculated as a</a:t>
            </a:r>
          </a:p>
          <a:p>
            <a:pPr marL="0" indent="0" algn="just">
              <a:buNone/>
            </a:pPr>
            <a:r>
              <a:rPr lang="en-US" sz="1400" dirty="0"/>
              <a:t>function of the inputs and associated weights applied to that neuron. The function signal is also referred to as the input signal.</a:t>
            </a:r>
          </a:p>
          <a:p>
            <a:pPr marL="0" indent="0" algn="just">
              <a:buNone/>
            </a:pPr>
            <a:r>
              <a:rPr lang="en-US" sz="1400" b="1" dirty="0"/>
              <a:t>2. Error Signals. </a:t>
            </a:r>
            <a:r>
              <a:rPr lang="en-US" sz="1400" dirty="0"/>
              <a:t>An error signal originates at an output neuron of the network and </a:t>
            </a:r>
            <a:r>
              <a:rPr lang="en-US" sz="1400" b="1" dirty="0"/>
              <a:t>propagates backward</a:t>
            </a:r>
            <a:r>
              <a:rPr lang="en-US" sz="1400" dirty="0"/>
              <a:t> (layer by layer) through the network. We refer to it as an “error signal” because its computation by every neuron of the network involves an error-dependent function in one form or another</a:t>
            </a:r>
            <a:endParaRPr lang="en-IN" sz="1400" dirty="0"/>
          </a:p>
        </p:txBody>
      </p:sp>
      <p:sp>
        <p:nvSpPr>
          <p:cNvPr id="4" name="Slide Number Placeholder 3">
            <a:extLst>
              <a:ext uri="{FF2B5EF4-FFF2-40B4-BE49-F238E27FC236}">
                <a16:creationId xmlns:a16="http://schemas.microsoft.com/office/drawing/2014/main" id="{EF2031C7-817A-49CF-AC18-7634D9BF95E0}"/>
              </a:ext>
            </a:extLst>
          </p:cNvPr>
          <p:cNvSpPr>
            <a:spLocks noGrp="1"/>
          </p:cNvSpPr>
          <p:nvPr>
            <p:ph type="sldNum" sz="quarter" idx="12"/>
          </p:nvPr>
        </p:nvSpPr>
        <p:spPr/>
        <p:txBody>
          <a:bodyPr/>
          <a:lstStyle/>
          <a:p>
            <a:fld id="{BB2CE0DE-867F-455F-B20B-96D381B4AB71}" type="slidenum">
              <a:rPr lang="en-US" smtClean="0"/>
              <a:t>10</a:t>
            </a:fld>
            <a:endParaRPr lang="en-US"/>
          </a:p>
        </p:txBody>
      </p:sp>
      <p:pic>
        <p:nvPicPr>
          <p:cNvPr id="6" name="Picture 5">
            <a:extLst>
              <a:ext uri="{FF2B5EF4-FFF2-40B4-BE49-F238E27FC236}">
                <a16:creationId xmlns:a16="http://schemas.microsoft.com/office/drawing/2014/main" id="{5F6C1145-584B-4781-B797-24BF5ED1C688}"/>
              </a:ext>
            </a:extLst>
          </p:cNvPr>
          <p:cNvPicPr>
            <a:picLocks noChangeAspect="1"/>
          </p:cNvPicPr>
          <p:nvPr/>
        </p:nvPicPr>
        <p:blipFill>
          <a:blip r:embed="rId2"/>
          <a:stretch>
            <a:fillRect/>
          </a:stretch>
        </p:blipFill>
        <p:spPr>
          <a:xfrm>
            <a:off x="4648201" y="4182455"/>
            <a:ext cx="3315163" cy="2505425"/>
          </a:xfrm>
          <a:prstGeom prst="rect">
            <a:avLst/>
          </a:prstGeom>
        </p:spPr>
      </p:pic>
    </p:spTree>
    <p:extLst>
      <p:ext uri="{BB962C8B-B14F-4D97-AF65-F5344CB8AC3E}">
        <p14:creationId xmlns:p14="http://schemas.microsoft.com/office/powerpoint/2010/main" val="7048505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6B4CF-5FD8-5FCE-AB98-A1F33924F4F0}"/>
              </a:ext>
            </a:extLst>
          </p:cNvPr>
          <p:cNvSpPr>
            <a:spLocks noGrp="1"/>
          </p:cNvSpPr>
          <p:nvPr>
            <p:ph type="title"/>
          </p:nvPr>
        </p:nvSpPr>
        <p:spPr/>
        <p:txBody>
          <a:bodyPr/>
          <a:lstStyle/>
          <a:p>
            <a:r>
              <a:rPr lang="en-US" sz="2400" dirty="0"/>
              <a:t>Batch learning and Online Learning: Background Information</a:t>
            </a:r>
            <a:endParaRPr lang="en-IN" sz="2400" dirty="0"/>
          </a:p>
        </p:txBody>
      </p:sp>
      <p:sp>
        <p:nvSpPr>
          <p:cNvPr id="3" name="Content Placeholder 2">
            <a:extLst>
              <a:ext uri="{FF2B5EF4-FFF2-40B4-BE49-F238E27FC236}">
                <a16:creationId xmlns:a16="http://schemas.microsoft.com/office/drawing/2014/main" id="{6EBF4069-0496-A52A-50D6-22083686B33D}"/>
              </a:ext>
            </a:extLst>
          </p:cNvPr>
          <p:cNvSpPr>
            <a:spLocks noGrp="1"/>
          </p:cNvSpPr>
          <p:nvPr>
            <p:ph idx="1"/>
          </p:nvPr>
        </p:nvSpPr>
        <p:spPr/>
        <p:txBody>
          <a:bodyPr/>
          <a:lstStyle/>
          <a:p>
            <a:pPr marL="0" indent="0">
              <a:buNone/>
            </a:pPr>
            <a:r>
              <a:rPr lang="en-US" sz="1800" dirty="0"/>
              <a:t>Consider a multilayer perceptron with an input layer of source nodes, one or more hidden layers, and an output layer consisting of one or more neurons</a:t>
            </a:r>
          </a:p>
          <a:p>
            <a:pPr marL="0" indent="0">
              <a:buNone/>
            </a:pPr>
            <a:r>
              <a:rPr lang="en-US" sz="1800" dirty="0"/>
              <a:t>Training Samples:</a:t>
            </a:r>
          </a:p>
          <a:p>
            <a:pPr marL="0" indent="0">
              <a:buNone/>
            </a:pPr>
            <a:endParaRPr lang="en-US" sz="1800" dirty="0"/>
          </a:p>
          <a:p>
            <a:pPr marL="0" indent="0">
              <a:buNone/>
            </a:pPr>
            <a:endParaRPr lang="en-US" sz="1800" dirty="0"/>
          </a:p>
          <a:p>
            <a:pPr marL="0" indent="0">
              <a:buNone/>
            </a:pPr>
            <a:endParaRPr lang="en-IN" sz="1800" dirty="0"/>
          </a:p>
        </p:txBody>
      </p:sp>
      <p:sp>
        <p:nvSpPr>
          <p:cNvPr id="4" name="Slide Number Placeholder 3">
            <a:extLst>
              <a:ext uri="{FF2B5EF4-FFF2-40B4-BE49-F238E27FC236}">
                <a16:creationId xmlns:a16="http://schemas.microsoft.com/office/drawing/2014/main" id="{58EF1DCE-7AFE-39A6-2BCB-E1A61829F17F}"/>
              </a:ext>
            </a:extLst>
          </p:cNvPr>
          <p:cNvSpPr>
            <a:spLocks noGrp="1"/>
          </p:cNvSpPr>
          <p:nvPr>
            <p:ph type="sldNum" sz="quarter" idx="12"/>
          </p:nvPr>
        </p:nvSpPr>
        <p:spPr/>
        <p:txBody>
          <a:bodyPr/>
          <a:lstStyle/>
          <a:p>
            <a:fld id="{BB2CE0DE-867F-455F-B20B-96D381B4AB71}" type="slidenum">
              <a:rPr lang="en-US" smtClean="0"/>
              <a:t>11</a:t>
            </a:fld>
            <a:endParaRPr lang="en-US"/>
          </a:p>
        </p:txBody>
      </p:sp>
      <p:pic>
        <p:nvPicPr>
          <p:cNvPr id="5" name="Picture 4">
            <a:extLst>
              <a:ext uri="{FF2B5EF4-FFF2-40B4-BE49-F238E27FC236}">
                <a16:creationId xmlns:a16="http://schemas.microsoft.com/office/drawing/2014/main" id="{DDB00FF6-2794-4649-AF76-4542D0363595}"/>
              </a:ext>
            </a:extLst>
          </p:cNvPr>
          <p:cNvPicPr>
            <a:picLocks noChangeAspect="1"/>
          </p:cNvPicPr>
          <p:nvPr/>
        </p:nvPicPr>
        <p:blipFill>
          <a:blip r:embed="rId2"/>
          <a:stretch>
            <a:fillRect/>
          </a:stretch>
        </p:blipFill>
        <p:spPr>
          <a:xfrm>
            <a:off x="7097960" y="1794911"/>
            <a:ext cx="5094040" cy="2361725"/>
          </a:xfrm>
          <a:prstGeom prst="rect">
            <a:avLst/>
          </a:prstGeom>
        </p:spPr>
      </p:pic>
      <p:pic>
        <p:nvPicPr>
          <p:cNvPr id="7" name="Picture 6">
            <a:extLst>
              <a:ext uri="{FF2B5EF4-FFF2-40B4-BE49-F238E27FC236}">
                <a16:creationId xmlns:a16="http://schemas.microsoft.com/office/drawing/2014/main" id="{506FB32A-05D6-4607-8E08-80EB90BED721}"/>
              </a:ext>
            </a:extLst>
          </p:cNvPr>
          <p:cNvPicPr>
            <a:picLocks noChangeAspect="1"/>
          </p:cNvPicPr>
          <p:nvPr/>
        </p:nvPicPr>
        <p:blipFill>
          <a:blip r:embed="rId3"/>
          <a:stretch>
            <a:fillRect/>
          </a:stretch>
        </p:blipFill>
        <p:spPr>
          <a:xfrm>
            <a:off x="2971800" y="1828800"/>
            <a:ext cx="2485647" cy="533400"/>
          </a:xfrm>
          <a:prstGeom prst="rect">
            <a:avLst/>
          </a:prstGeom>
        </p:spPr>
      </p:pic>
      <p:sp>
        <p:nvSpPr>
          <p:cNvPr id="8" name="TextBox 7">
            <a:extLst>
              <a:ext uri="{FF2B5EF4-FFF2-40B4-BE49-F238E27FC236}">
                <a16:creationId xmlns:a16="http://schemas.microsoft.com/office/drawing/2014/main" id="{0E4F7507-B43F-48A9-898D-96643D7E5067}"/>
              </a:ext>
            </a:extLst>
          </p:cNvPr>
          <p:cNvSpPr txBox="1"/>
          <p:nvPr/>
        </p:nvSpPr>
        <p:spPr>
          <a:xfrm>
            <a:off x="647285" y="2428584"/>
            <a:ext cx="4649030" cy="1169551"/>
          </a:xfrm>
          <a:prstGeom prst="rect">
            <a:avLst/>
          </a:prstGeom>
          <a:noFill/>
        </p:spPr>
        <p:txBody>
          <a:bodyPr wrap="none" rtlCol="0">
            <a:spAutoFit/>
          </a:bodyPr>
          <a:lstStyle/>
          <a:p>
            <a:r>
              <a:rPr lang="en-US" sz="1400" dirty="0"/>
              <a:t>Let </a:t>
            </a:r>
            <a:r>
              <a:rPr lang="en-US" sz="1400" dirty="0" err="1"/>
              <a:t>yj</a:t>
            </a:r>
            <a:r>
              <a:rPr lang="en-US" sz="1400" dirty="0"/>
              <a:t> (n) denote the function signal produced at </a:t>
            </a:r>
          </a:p>
          <a:p>
            <a:r>
              <a:rPr lang="en-US" sz="1400" dirty="0"/>
              <a:t>the output of neuron j in the output layer by the </a:t>
            </a:r>
          </a:p>
          <a:p>
            <a:r>
              <a:rPr lang="en-US" sz="1400" dirty="0"/>
              <a:t>stimulus x(n) applied to the input layer. </a:t>
            </a:r>
          </a:p>
          <a:p>
            <a:r>
              <a:rPr lang="en-US" sz="1400" dirty="0"/>
              <a:t>Correspondingly, the error signal produced </a:t>
            </a:r>
          </a:p>
          <a:p>
            <a:r>
              <a:rPr lang="en-US" sz="1400" dirty="0"/>
              <a:t>at the output of neuron j is defined by</a:t>
            </a:r>
            <a:endParaRPr lang="en-IN" sz="1400" dirty="0"/>
          </a:p>
        </p:txBody>
      </p:sp>
      <p:pic>
        <p:nvPicPr>
          <p:cNvPr id="10" name="Picture 9">
            <a:extLst>
              <a:ext uri="{FF2B5EF4-FFF2-40B4-BE49-F238E27FC236}">
                <a16:creationId xmlns:a16="http://schemas.microsoft.com/office/drawing/2014/main" id="{71E30C33-3923-42D8-ADBB-8910009FB14C}"/>
              </a:ext>
            </a:extLst>
          </p:cNvPr>
          <p:cNvPicPr>
            <a:picLocks noChangeAspect="1"/>
          </p:cNvPicPr>
          <p:nvPr/>
        </p:nvPicPr>
        <p:blipFill>
          <a:blip r:embed="rId4"/>
          <a:stretch>
            <a:fillRect/>
          </a:stretch>
        </p:blipFill>
        <p:spPr>
          <a:xfrm>
            <a:off x="990600" y="3577208"/>
            <a:ext cx="2970355" cy="561622"/>
          </a:xfrm>
          <a:prstGeom prst="rect">
            <a:avLst/>
          </a:prstGeom>
        </p:spPr>
      </p:pic>
      <p:sp>
        <p:nvSpPr>
          <p:cNvPr id="11" name="TextBox 10">
            <a:extLst>
              <a:ext uri="{FF2B5EF4-FFF2-40B4-BE49-F238E27FC236}">
                <a16:creationId xmlns:a16="http://schemas.microsoft.com/office/drawing/2014/main" id="{A6265BA9-881D-42E4-8B71-F989A07116F2}"/>
              </a:ext>
            </a:extLst>
          </p:cNvPr>
          <p:cNvSpPr txBox="1"/>
          <p:nvPr/>
        </p:nvSpPr>
        <p:spPr>
          <a:xfrm>
            <a:off x="333943" y="4085556"/>
            <a:ext cx="6244017" cy="307777"/>
          </a:xfrm>
          <a:prstGeom prst="rect">
            <a:avLst/>
          </a:prstGeom>
          <a:noFill/>
        </p:spPr>
        <p:txBody>
          <a:bodyPr wrap="none" rtlCol="0">
            <a:spAutoFit/>
          </a:bodyPr>
          <a:lstStyle/>
          <a:p>
            <a:r>
              <a:rPr lang="en-US" sz="1400" dirty="0"/>
              <a:t>where </a:t>
            </a:r>
            <a:r>
              <a:rPr lang="en-US" sz="1400" dirty="0" err="1"/>
              <a:t>dj</a:t>
            </a:r>
            <a:r>
              <a:rPr lang="en-US" sz="1400" dirty="0"/>
              <a:t> (n) is the </a:t>
            </a:r>
            <a:r>
              <a:rPr lang="en-US" sz="1400" dirty="0" err="1"/>
              <a:t>ith</a:t>
            </a:r>
            <a:r>
              <a:rPr lang="en-US" sz="1400" dirty="0"/>
              <a:t> element of the desired-response vector d(n)</a:t>
            </a:r>
            <a:endParaRPr lang="en-IN" sz="1400" dirty="0"/>
          </a:p>
        </p:txBody>
      </p:sp>
      <p:sp>
        <p:nvSpPr>
          <p:cNvPr id="12" name="TextBox 11">
            <a:extLst>
              <a:ext uri="{FF2B5EF4-FFF2-40B4-BE49-F238E27FC236}">
                <a16:creationId xmlns:a16="http://schemas.microsoft.com/office/drawing/2014/main" id="{518020D6-0C37-472B-ADB3-1056FBD43223}"/>
              </a:ext>
            </a:extLst>
          </p:cNvPr>
          <p:cNvSpPr txBox="1"/>
          <p:nvPr/>
        </p:nvSpPr>
        <p:spPr>
          <a:xfrm>
            <a:off x="99843" y="4816688"/>
            <a:ext cx="3373039" cy="584775"/>
          </a:xfrm>
          <a:prstGeom prst="rect">
            <a:avLst/>
          </a:prstGeom>
          <a:noFill/>
        </p:spPr>
        <p:txBody>
          <a:bodyPr wrap="none" rtlCol="0">
            <a:spAutoFit/>
          </a:bodyPr>
          <a:lstStyle/>
          <a:p>
            <a:r>
              <a:rPr lang="en-US" sz="1600" b="1" dirty="0"/>
              <a:t>Instantaneous error </a:t>
            </a:r>
            <a:r>
              <a:rPr lang="en-US" sz="1600" dirty="0"/>
              <a:t>energy </a:t>
            </a:r>
          </a:p>
          <a:p>
            <a:r>
              <a:rPr lang="en-US" sz="1600" dirty="0"/>
              <a:t>of neuron j is defined by</a:t>
            </a:r>
            <a:endParaRPr lang="en-IN" sz="1600" dirty="0"/>
          </a:p>
        </p:txBody>
      </p:sp>
      <p:pic>
        <p:nvPicPr>
          <p:cNvPr id="14" name="Picture 13">
            <a:extLst>
              <a:ext uri="{FF2B5EF4-FFF2-40B4-BE49-F238E27FC236}">
                <a16:creationId xmlns:a16="http://schemas.microsoft.com/office/drawing/2014/main" id="{1E65D30D-0F9E-4C71-BBA6-BB043E8F5E0B}"/>
              </a:ext>
            </a:extLst>
          </p:cNvPr>
          <p:cNvPicPr>
            <a:picLocks noChangeAspect="1"/>
          </p:cNvPicPr>
          <p:nvPr/>
        </p:nvPicPr>
        <p:blipFill>
          <a:blip r:embed="rId5"/>
          <a:stretch>
            <a:fillRect/>
          </a:stretch>
        </p:blipFill>
        <p:spPr>
          <a:xfrm>
            <a:off x="381000" y="5472537"/>
            <a:ext cx="2304793" cy="859626"/>
          </a:xfrm>
          <a:prstGeom prst="rect">
            <a:avLst/>
          </a:prstGeom>
        </p:spPr>
      </p:pic>
      <p:sp>
        <p:nvSpPr>
          <p:cNvPr id="15" name="TextBox 14">
            <a:extLst>
              <a:ext uri="{FF2B5EF4-FFF2-40B4-BE49-F238E27FC236}">
                <a16:creationId xmlns:a16="http://schemas.microsoft.com/office/drawing/2014/main" id="{E6D07FE6-3187-41CA-B8F5-7837CC42725B}"/>
              </a:ext>
            </a:extLst>
          </p:cNvPr>
          <p:cNvSpPr txBox="1"/>
          <p:nvPr/>
        </p:nvSpPr>
        <p:spPr>
          <a:xfrm>
            <a:off x="3322108" y="4441289"/>
            <a:ext cx="4788490" cy="1077218"/>
          </a:xfrm>
          <a:prstGeom prst="rect">
            <a:avLst/>
          </a:prstGeom>
          <a:noFill/>
        </p:spPr>
        <p:txBody>
          <a:bodyPr wrap="none" rtlCol="0">
            <a:spAutoFit/>
          </a:bodyPr>
          <a:lstStyle/>
          <a:p>
            <a:r>
              <a:rPr lang="en-US" sz="1600" dirty="0"/>
              <a:t>Summing the error-energy contributions of </a:t>
            </a:r>
          </a:p>
          <a:p>
            <a:r>
              <a:rPr lang="en-US" sz="1600" dirty="0"/>
              <a:t>all the neurons in the output layer, </a:t>
            </a:r>
          </a:p>
          <a:p>
            <a:r>
              <a:rPr lang="en-US" sz="1600" dirty="0"/>
              <a:t>we express the </a:t>
            </a:r>
            <a:r>
              <a:rPr lang="en-US" sz="1600" b="1" dirty="0"/>
              <a:t>total instantaneous error </a:t>
            </a:r>
          </a:p>
          <a:p>
            <a:r>
              <a:rPr lang="en-US" sz="1600" dirty="0"/>
              <a:t>energy of the whole network as</a:t>
            </a:r>
            <a:endParaRPr lang="en-IN" sz="1600" dirty="0"/>
          </a:p>
        </p:txBody>
      </p:sp>
      <p:pic>
        <p:nvPicPr>
          <p:cNvPr id="17" name="Picture 16">
            <a:extLst>
              <a:ext uri="{FF2B5EF4-FFF2-40B4-BE49-F238E27FC236}">
                <a16:creationId xmlns:a16="http://schemas.microsoft.com/office/drawing/2014/main" id="{8EEE5BFD-050D-4C0D-BC9A-9A30C0EC4052}"/>
              </a:ext>
            </a:extLst>
          </p:cNvPr>
          <p:cNvPicPr>
            <a:picLocks noChangeAspect="1"/>
          </p:cNvPicPr>
          <p:nvPr/>
        </p:nvPicPr>
        <p:blipFill>
          <a:blip r:embed="rId6"/>
          <a:stretch>
            <a:fillRect/>
          </a:stretch>
        </p:blipFill>
        <p:spPr>
          <a:xfrm>
            <a:off x="3721870" y="5518507"/>
            <a:ext cx="1994483" cy="1154700"/>
          </a:xfrm>
          <a:prstGeom prst="rect">
            <a:avLst/>
          </a:prstGeom>
        </p:spPr>
      </p:pic>
      <p:sp>
        <p:nvSpPr>
          <p:cNvPr id="18" name="TextBox 17">
            <a:extLst>
              <a:ext uri="{FF2B5EF4-FFF2-40B4-BE49-F238E27FC236}">
                <a16:creationId xmlns:a16="http://schemas.microsoft.com/office/drawing/2014/main" id="{492C83CB-5C71-47CC-85C6-7C4312EAE64A}"/>
              </a:ext>
            </a:extLst>
          </p:cNvPr>
          <p:cNvSpPr txBox="1"/>
          <p:nvPr/>
        </p:nvSpPr>
        <p:spPr>
          <a:xfrm>
            <a:off x="5836667" y="5672363"/>
            <a:ext cx="1909497" cy="738664"/>
          </a:xfrm>
          <a:prstGeom prst="rect">
            <a:avLst/>
          </a:prstGeom>
          <a:noFill/>
        </p:spPr>
        <p:txBody>
          <a:bodyPr wrap="none" rtlCol="0">
            <a:spAutoFit/>
          </a:bodyPr>
          <a:lstStyle/>
          <a:p>
            <a:r>
              <a:rPr lang="en-US" sz="1400" dirty="0"/>
              <a:t>set C includes all </a:t>
            </a:r>
          </a:p>
          <a:p>
            <a:r>
              <a:rPr lang="en-US" sz="1400" dirty="0"/>
              <a:t>the neurons in the </a:t>
            </a:r>
          </a:p>
          <a:p>
            <a:r>
              <a:rPr lang="en-US" sz="1400" dirty="0"/>
              <a:t>output layer.</a:t>
            </a:r>
            <a:endParaRPr lang="en-IN" sz="1400" dirty="0"/>
          </a:p>
        </p:txBody>
      </p:sp>
      <p:sp>
        <p:nvSpPr>
          <p:cNvPr id="19" name="TextBox 18">
            <a:extLst>
              <a:ext uri="{FF2B5EF4-FFF2-40B4-BE49-F238E27FC236}">
                <a16:creationId xmlns:a16="http://schemas.microsoft.com/office/drawing/2014/main" id="{64B49380-B4D9-4EEB-9779-953B4673BB08}"/>
              </a:ext>
            </a:extLst>
          </p:cNvPr>
          <p:cNvSpPr txBox="1"/>
          <p:nvPr/>
        </p:nvSpPr>
        <p:spPr>
          <a:xfrm>
            <a:off x="8218473" y="4159487"/>
            <a:ext cx="3900042" cy="1077218"/>
          </a:xfrm>
          <a:prstGeom prst="rect">
            <a:avLst/>
          </a:prstGeom>
          <a:noFill/>
        </p:spPr>
        <p:txBody>
          <a:bodyPr wrap="none" rtlCol="0">
            <a:spAutoFit/>
          </a:bodyPr>
          <a:lstStyle/>
          <a:p>
            <a:r>
              <a:rPr lang="en-US" sz="1600" dirty="0"/>
              <a:t>With the training sample consisting </a:t>
            </a:r>
          </a:p>
          <a:p>
            <a:r>
              <a:rPr lang="en-US" sz="1600" dirty="0"/>
              <a:t>of </a:t>
            </a:r>
            <a:r>
              <a:rPr lang="en-US" sz="1600" b="1" dirty="0"/>
              <a:t>N</a:t>
            </a:r>
            <a:r>
              <a:rPr lang="en-US" sz="1600" dirty="0"/>
              <a:t> examples, the error energy </a:t>
            </a:r>
          </a:p>
          <a:p>
            <a:r>
              <a:rPr lang="en-US" sz="1600" dirty="0"/>
              <a:t>averaged over the training sample, </a:t>
            </a:r>
          </a:p>
          <a:p>
            <a:r>
              <a:rPr lang="en-US" sz="1600" dirty="0"/>
              <a:t>is defined by</a:t>
            </a:r>
            <a:endParaRPr lang="en-IN" sz="1600" dirty="0"/>
          </a:p>
        </p:txBody>
      </p:sp>
      <p:pic>
        <p:nvPicPr>
          <p:cNvPr id="21" name="Picture 20">
            <a:extLst>
              <a:ext uri="{FF2B5EF4-FFF2-40B4-BE49-F238E27FC236}">
                <a16:creationId xmlns:a16="http://schemas.microsoft.com/office/drawing/2014/main" id="{4123189A-DCDA-484B-9C63-D0BDFDFE5ED6}"/>
              </a:ext>
            </a:extLst>
          </p:cNvPr>
          <p:cNvPicPr>
            <a:picLocks noChangeAspect="1"/>
          </p:cNvPicPr>
          <p:nvPr/>
        </p:nvPicPr>
        <p:blipFill>
          <a:blip r:embed="rId7"/>
          <a:stretch>
            <a:fillRect/>
          </a:stretch>
        </p:blipFill>
        <p:spPr>
          <a:xfrm>
            <a:off x="8255186" y="5236705"/>
            <a:ext cx="2781688" cy="1419423"/>
          </a:xfrm>
          <a:prstGeom prst="rect">
            <a:avLst/>
          </a:prstGeom>
        </p:spPr>
      </p:pic>
    </p:spTree>
    <p:extLst>
      <p:ext uri="{BB962C8B-B14F-4D97-AF65-F5344CB8AC3E}">
        <p14:creationId xmlns:p14="http://schemas.microsoft.com/office/powerpoint/2010/main" val="1783971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C61D5-60DD-41EB-819B-0820DBFBA75D}"/>
              </a:ext>
            </a:extLst>
          </p:cNvPr>
          <p:cNvSpPr>
            <a:spLocks noGrp="1"/>
          </p:cNvSpPr>
          <p:nvPr>
            <p:ph type="title"/>
          </p:nvPr>
        </p:nvSpPr>
        <p:spPr/>
        <p:txBody>
          <a:bodyPr/>
          <a:lstStyle/>
          <a:p>
            <a:r>
              <a:rPr lang="en-US" sz="3200" dirty="0"/>
              <a:t>Batch learning: How weights are updated</a:t>
            </a:r>
            <a:endParaRPr lang="en-IN" dirty="0"/>
          </a:p>
        </p:txBody>
      </p:sp>
      <p:sp>
        <p:nvSpPr>
          <p:cNvPr id="3" name="Content Placeholder 2">
            <a:extLst>
              <a:ext uri="{FF2B5EF4-FFF2-40B4-BE49-F238E27FC236}">
                <a16:creationId xmlns:a16="http://schemas.microsoft.com/office/drawing/2014/main" id="{56624904-6CF8-48A7-9501-7A4FA23C55B6}"/>
              </a:ext>
            </a:extLst>
          </p:cNvPr>
          <p:cNvSpPr>
            <a:spLocks noGrp="1"/>
          </p:cNvSpPr>
          <p:nvPr>
            <p:ph idx="1"/>
          </p:nvPr>
        </p:nvSpPr>
        <p:spPr/>
        <p:txBody>
          <a:bodyPr/>
          <a:lstStyle/>
          <a:p>
            <a:r>
              <a:rPr lang="en-US" sz="2000" dirty="0"/>
              <a:t>In the batch method of supervised learning, adjustments to the synaptic weights of the multilayer perceptron are performed after the presentation of all the N examples in the training sample t that constitute one epoch of training. </a:t>
            </a:r>
          </a:p>
          <a:p>
            <a:r>
              <a:rPr lang="en-US" sz="2000" dirty="0"/>
              <a:t>In other words, the cost function for batch learning is defined by the average error energy </a:t>
            </a:r>
            <a:r>
              <a:rPr lang="en-US" sz="2000" dirty="0" err="1"/>
              <a:t>E</a:t>
            </a:r>
            <a:r>
              <a:rPr lang="en-US" sz="2000" baseline="-25000" dirty="0" err="1"/>
              <a:t>av</a:t>
            </a:r>
            <a:r>
              <a:rPr lang="en-US" sz="2000" dirty="0"/>
              <a:t>. Adjustments to the synaptic weights of the multilayer perceptron are made on an epoch-by-epoch basis.</a:t>
            </a:r>
            <a:endParaRPr lang="en-IN" sz="2000" dirty="0"/>
          </a:p>
        </p:txBody>
      </p:sp>
      <p:sp>
        <p:nvSpPr>
          <p:cNvPr id="4" name="Slide Number Placeholder 3">
            <a:extLst>
              <a:ext uri="{FF2B5EF4-FFF2-40B4-BE49-F238E27FC236}">
                <a16:creationId xmlns:a16="http://schemas.microsoft.com/office/drawing/2014/main" id="{4CA6D149-573C-4928-A959-995A7F1AC686}"/>
              </a:ext>
            </a:extLst>
          </p:cNvPr>
          <p:cNvSpPr>
            <a:spLocks noGrp="1"/>
          </p:cNvSpPr>
          <p:nvPr>
            <p:ph type="sldNum" sz="quarter" idx="12"/>
          </p:nvPr>
        </p:nvSpPr>
        <p:spPr/>
        <p:txBody>
          <a:bodyPr/>
          <a:lstStyle/>
          <a:p>
            <a:fld id="{BB2CE0DE-867F-455F-B20B-96D381B4AB71}" type="slidenum">
              <a:rPr lang="en-US" smtClean="0"/>
              <a:t>12</a:t>
            </a:fld>
            <a:endParaRPr lang="en-US"/>
          </a:p>
        </p:txBody>
      </p:sp>
    </p:spTree>
    <p:extLst>
      <p:ext uri="{BB962C8B-B14F-4D97-AF65-F5344CB8AC3E}">
        <p14:creationId xmlns:p14="http://schemas.microsoft.com/office/powerpoint/2010/main" val="2661801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99391-942E-49B8-8175-12B21FB56332}"/>
              </a:ext>
            </a:extLst>
          </p:cNvPr>
          <p:cNvSpPr>
            <a:spLocks noGrp="1"/>
          </p:cNvSpPr>
          <p:nvPr>
            <p:ph type="title"/>
          </p:nvPr>
        </p:nvSpPr>
        <p:spPr/>
        <p:txBody>
          <a:bodyPr/>
          <a:lstStyle/>
          <a:p>
            <a:r>
              <a:rPr lang="en-US" sz="3200" dirty="0"/>
              <a:t>Batch learning: Advantages and Disadvantages</a:t>
            </a:r>
            <a:endParaRPr lang="en-IN" dirty="0"/>
          </a:p>
        </p:txBody>
      </p:sp>
      <p:sp>
        <p:nvSpPr>
          <p:cNvPr id="3" name="Content Placeholder 2">
            <a:extLst>
              <a:ext uri="{FF2B5EF4-FFF2-40B4-BE49-F238E27FC236}">
                <a16:creationId xmlns:a16="http://schemas.microsoft.com/office/drawing/2014/main" id="{0C60685F-4F3D-4274-BCA9-6D9790DC5277}"/>
              </a:ext>
            </a:extLst>
          </p:cNvPr>
          <p:cNvSpPr>
            <a:spLocks noGrp="1"/>
          </p:cNvSpPr>
          <p:nvPr>
            <p:ph idx="1"/>
          </p:nvPr>
        </p:nvSpPr>
        <p:spPr/>
        <p:txBody>
          <a:bodyPr/>
          <a:lstStyle/>
          <a:p>
            <a:pPr marL="0" indent="0" algn="just">
              <a:buNone/>
            </a:pPr>
            <a:r>
              <a:rPr lang="en-US" sz="2000" dirty="0"/>
              <a:t>Advantages: With the method of gradient descent used to perform the training, the advantages of batch learning include the following: </a:t>
            </a:r>
          </a:p>
          <a:p>
            <a:pPr marL="0" indent="0" algn="just">
              <a:buNone/>
            </a:pPr>
            <a:r>
              <a:rPr lang="en-US" sz="2000" dirty="0"/>
              <a:t>• Accurate estimation of the gradient vector (i.e., the derivative of the cost function </a:t>
            </a:r>
            <a:r>
              <a:rPr lang="en-US" sz="2000" dirty="0" err="1"/>
              <a:t>E</a:t>
            </a:r>
            <a:r>
              <a:rPr lang="en-US" sz="2000" baseline="-25000" dirty="0" err="1"/>
              <a:t>av</a:t>
            </a:r>
            <a:r>
              <a:rPr lang="en-US" sz="2000" dirty="0"/>
              <a:t> with respect to the weight vector w), thereby guaranteeing, under simple conditions, convergence of the method of steepest descent to a local minimum; </a:t>
            </a:r>
          </a:p>
          <a:p>
            <a:pPr marL="0" indent="0" algn="just">
              <a:buNone/>
            </a:pPr>
            <a:r>
              <a:rPr lang="en-US" sz="2000" dirty="0"/>
              <a:t>• parallelization of the learning process. </a:t>
            </a:r>
          </a:p>
          <a:p>
            <a:pPr marL="0" indent="0" algn="just">
              <a:buNone/>
            </a:pPr>
            <a:endParaRPr lang="en-US" sz="2000" dirty="0"/>
          </a:p>
          <a:p>
            <a:pPr marL="0" indent="0" algn="just">
              <a:buNone/>
            </a:pPr>
            <a:r>
              <a:rPr lang="en-US" sz="2000" dirty="0"/>
              <a:t>Disadvantages:</a:t>
            </a:r>
          </a:p>
          <a:p>
            <a:pPr marL="0" indent="0" algn="just">
              <a:buNone/>
            </a:pPr>
            <a:r>
              <a:rPr lang="en-US" sz="2000" dirty="0"/>
              <a:t>However, from a practical perspective, batch learning is rather demanding in terms of storage requirements</a:t>
            </a:r>
            <a:endParaRPr lang="en-IN" sz="2000" dirty="0"/>
          </a:p>
        </p:txBody>
      </p:sp>
      <p:sp>
        <p:nvSpPr>
          <p:cNvPr id="4" name="Slide Number Placeholder 3">
            <a:extLst>
              <a:ext uri="{FF2B5EF4-FFF2-40B4-BE49-F238E27FC236}">
                <a16:creationId xmlns:a16="http://schemas.microsoft.com/office/drawing/2014/main" id="{3CC11D10-584B-4D8C-80B5-116995E3A6B1}"/>
              </a:ext>
            </a:extLst>
          </p:cNvPr>
          <p:cNvSpPr>
            <a:spLocks noGrp="1"/>
          </p:cNvSpPr>
          <p:nvPr>
            <p:ph type="sldNum" sz="quarter" idx="12"/>
          </p:nvPr>
        </p:nvSpPr>
        <p:spPr/>
        <p:txBody>
          <a:bodyPr/>
          <a:lstStyle/>
          <a:p>
            <a:fld id="{BB2CE0DE-867F-455F-B20B-96D381B4AB71}" type="slidenum">
              <a:rPr lang="en-US" smtClean="0"/>
              <a:t>13</a:t>
            </a:fld>
            <a:endParaRPr lang="en-US"/>
          </a:p>
        </p:txBody>
      </p:sp>
    </p:spTree>
    <p:extLst>
      <p:ext uri="{BB962C8B-B14F-4D97-AF65-F5344CB8AC3E}">
        <p14:creationId xmlns:p14="http://schemas.microsoft.com/office/powerpoint/2010/main" val="13356067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73FAA-0D34-4755-B921-D7A286D21519}"/>
              </a:ext>
            </a:extLst>
          </p:cNvPr>
          <p:cNvSpPr>
            <a:spLocks noGrp="1"/>
          </p:cNvSpPr>
          <p:nvPr>
            <p:ph type="title"/>
          </p:nvPr>
        </p:nvSpPr>
        <p:spPr/>
        <p:txBody>
          <a:bodyPr/>
          <a:lstStyle/>
          <a:p>
            <a:r>
              <a:rPr lang="en-US" dirty="0"/>
              <a:t>Online learning: How weights are updated</a:t>
            </a:r>
            <a:endParaRPr lang="en-IN" dirty="0"/>
          </a:p>
        </p:txBody>
      </p:sp>
      <p:sp>
        <p:nvSpPr>
          <p:cNvPr id="3" name="Content Placeholder 2">
            <a:extLst>
              <a:ext uri="{FF2B5EF4-FFF2-40B4-BE49-F238E27FC236}">
                <a16:creationId xmlns:a16="http://schemas.microsoft.com/office/drawing/2014/main" id="{A4A6CE9E-D992-4F8A-BE6E-5C1B583ACCB8}"/>
              </a:ext>
            </a:extLst>
          </p:cNvPr>
          <p:cNvSpPr>
            <a:spLocks noGrp="1"/>
          </p:cNvSpPr>
          <p:nvPr>
            <p:ph idx="1"/>
          </p:nvPr>
        </p:nvSpPr>
        <p:spPr/>
        <p:txBody>
          <a:bodyPr/>
          <a:lstStyle/>
          <a:p>
            <a:pPr algn="just"/>
            <a:r>
              <a:rPr lang="en-US" sz="1800" dirty="0"/>
              <a:t>In the on-line method of supervised learning, adjustments to the synaptic weights of the multilayer perceptron are performed on an example-by-example </a:t>
            </a:r>
            <a:r>
              <a:rPr lang="en-US" sz="1800" dirty="0" err="1"/>
              <a:t>basis.The</a:t>
            </a:r>
            <a:r>
              <a:rPr lang="en-US" sz="1800" dirty="0"/>
              <a:t> cost function to be minimized is therefore the total instantaneous error energy e(n). </a:t>
            </a:r>
          </a:p>
          <a:p>
            <a:pPr algn="just"/>
            <a:r>
              <a:rPr lang="en-US" sz="1800" dirty="0"/>
              <a:t>Consider an epoch of N training examples arranged in the order {x(1), d(1)}, {x(2), d(2)}, {x(N), d(N)}.The first example pair {x(1), d(1)} in the epoch is presented to the network, and the weight adjustments are performed using the method of gradient descent.</a:t>
            </a:r>
          </a:p>
          <a:p>
            <a:pPr algn="just"/>
            <a:r>
              <a:rPr lang="en-US" sz="1800" dirty="0"/>
              <a:t>Then the second example {x(2), d(2)} in the epoch is presented to the network, which leads to further adjustments to weights in the network. This procedure is continued until the last example {x(N), d(N)} is accounted for. </a:t>
            </a:r>
            <a:endParaRPr lang="en-IN" sz="1800" dirty="0"/>
          </a:p>
        </p:txBody>
      </p:sp>
      <p:sp>
        <p:nvSpPr>
          <p:cNvPr id="4" name="Slide Number Placeholder 3">
            <a:extLst>
              <a:ext uri="{FF2B5EF4-FFF2-40B4-BE49-F238E27FC236}">
                <a16:creationId xmlns:a16="http://schemas.microsoft.com/office/drawing/2014/main" id="{982E5797-CAD8-4C9E-8F36-BF4FC465FAA2}"/>
              </a:ext>
            </a:extLst>
          </p:cNvPr>
          <p:cNvSpPr>
            <a:spLocks noGrp="1"/>
          </p:cNvSpPr>
          <p:nvPr>
            <p:ph type="sldNum" sz="quarter" idx="12"/>
          </p:nvPr>
        </p:nvSpPr>
        <p:spPr/>
        <p:txBody>
          <a:bodyPr/>
          <a:lstStyle/>
          <a:p>
            <a:fld id="{BB2CE0DE-867F-455F-B20B-96D381B4AB71}" type="slidenum">
              <a:rPr lang="en-US" smtClean="0"/>
              <a:t>14</a:t>
            </a:fld>
            <a:endParaRPr lang="en-US"/>
          </a:p>
        </p:txBody>
      </p:sp>
    </p:spTree>
    <p:extLst>
      <p:ext uri="{BB962C8B-B14F-4D97-AF65-F5344CB8AC3E}">
        <p14:creationId xmlns:p14="http://schemas.microsoft.com/office/powerpoint/2010/main" val="1201983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E5274-CC28-4564-96A0-CCE70F524F91}"/>
              </a:ext>
            </a:extLst>
          </p:cNvPr>
          <p:cNvSpPr>
            <a:spLocks noGrp="1"/>
          </p:cNvSpPr>
          <p:nvPr>
            <p:ph type="title"/>
          </p:nvPr>
        </p:nvSpPr>
        <p:spPr/>
        <p:txBody>
          <a:bodyPr/>
          <a:lstStyle/>
          <a:p>
            <a:r>
              <a:rPr lang="en-US" dirty="0"/>
              <a:t>Online learning: Advantages and Disadvantages</a:t>
            </a:r>
            <a:endParaRPr lang="en-IN" dirty="0"/>
          </a:p>
        </p:txBody>
      </p:sp>
      <p:sp>
        <p:nvSpPr>
          <p:cNvPr id="3" name="Content Placeholder 2">
            <a:extLst>
              <a:ext uri="{FF2B5EF4-FFF2-40B4-BE49-F238E27FC236}">
                <a16:creationId xmlns:a16="http://schemas.microsoft.com/office/drawing/2014/main" id="{9C552301-2346-4B6D-8398-7082EA7DE0A9}"/>
              </a:ext>
            </a:extLst>
          </p:cNvPr>
          <p:cNvSpPr>
            <a:spLocks noGrp="1"/>
          </p:cNvSpPr>
          <p:nvPr>
            <p:ph idx="1"/>
          </p:nvPr>
        </p:nvSpPr>
        <p:spPr/>
        <p:txBody>
          <a:bodyPr/>
          <a:lstStyle/>
          <a:p>
            <a:pPr marL="0" indent="0" algn="just">
              <a:buNone/>
            </a:pPr>
            <a:r>
              <a:rPr lang="en-US" sz="2000" dirty="0"/>
              <a:t>Advantage: </a:t>
            </a:r>
          </a:p>
          <a:p>
            <a:pPr marL="571500" indent="-571500" algn="just">
              <a:buAutoNum type="romanLcPeriod"/>
            </a:pPr>
            <a:r>
              <a:rPr lang="en-US" sz="2000" dirty="0"/>
              <a:t>On-line learning is the fact that it requires much less storage than batch learning.</a:t>
            </a:r>
          </a:p>
          <a:p>
            <a:pPr marL="571500" indent="-571500" algn="just">
              <a:buAutoNum type="romanLcPeriod"/>
            </a:pPr>
            <a:r>
              <a:rPr lang="en-US" sz="2000" dirty="0"/>
              <a:t>Given that the training examples are presented to the network in a random manner, the use of on-line learning makes the search in the multidimensional weight space stochastic in nature; it is for this reason that the method of on-line learning is sometimes referred to as a stochastic method. This stochasticity has the desirable effect of making it </a:t>
            </a:r>
            <a:r>
              <a:rPr lang="en-US" sz="2000" b="1" dirty="0"/>
              <a:t>less likely </a:t>
            </a:r>
            <a:r>
              <a:rPr lang="en-US" sz="2000" dirty="0"/>
              <a:t>for the learning process to be trapped in a local minimum.</a:t>
            </a:r>
          </a:p>
          <a:p>
            <a:pPr marL="571500" indent="-571500" algn="just">
              <a:buAutoNum type="romanLcPeriod"/>
            </a:pPr>
            <a:r>
              <a:rPr lang="en-US" sz="2000" dirty="0"/>
              <a:t> On-line learning is popular for solving pattern-classification problems because it is simple to implement.</a:t>
            </a:r>
          </a:p>
          <a:p>
            <a:pPr marL="0" indent="0" algn="just">
              <a:buNone/>
            </a:pPr>
            <a:r>
              <a:rPr lang="en-US" sz="2000" dirty="0"/>
              <a:t>Disadvantages:</a:t>
            </a:r>
          </a:p>
          <a:p>
            <a:pPr marL="0" indent="0" algn="just">
              <a:buNone/>
            </a:pPr>
            <a:r>
              <a:rPr lang="en-US" sz="1800" dirty="0" err="1"/>
              <a:t>Parallalization</a:t>
            </a:r>
            <a:r>
              <a:rPr lang="en-US" sz="1800" dirty="0"/>
              <a:t> cannot be achieved in  on-line learning.</a:t>
            </a:r>
            <a:endParaRPr lang="en-IN" sz="3200" dirty="0"/>
          </a:p>
        </p:txBody>
      </p:sp>
      <p:sp>
        <p:nvSpPr>
          <p:cNvPr id="4" name="Slide Number Placeholder 3">
            <a:extLst>
              <a:ext uri="{FF2B5EF4-FFF2-40B4-BE49-F238E27FC236}">
                <a16:creationId xmlns:a16="http://schemas.microsoft.com/office/drawing/2014/main" id="{9EA3A570-AC1C-4CC8-84D1-CD6C82C71298}"/>
              </a:ext>
            </a:extLst>
          </p:cNvPr>
          <p:cNvSpPr>
            <a:spLocks noGrp="1"/>
          </p:cNvSpPr>
          <p:nvPr>
            <p:ph type="sldNum" sz="quarter" idx="12"/>
          </p:nvPr>
        </p:nvSpPr>
        <p:spPr/>
        <p:txBody>
          <a:bodyPr/>
          <a:lstStyle/>
          <a:p>
            <a:fld id="{BB2CE0DE-867F-455F-B20B-96D381B4AB71}" type="slidenum">
              <a:rPr lang="en-US" smtClean="0"/>
              <a:t>15</a:t>
            </a:fld>
            <a:endParaRPr lang="en-US"/>
          </a:p>
        </p:txBody>
      </p:sp>
    </p:spTree>
    <p:extLst>
      <p:ext uri="{BB962C8B-B14F-4D97-AF65-F5344CB8AC3E}">
        <p14:creationId xmlns:p14="http://schemas.microsoft.com/office/powerpoint/2010/main" val="3110505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0F507-C85A-F4DF-9647-324EFF1CB035}"/>
              </a:ext>
            </a:extLst>
          </p:cNvPr>
          <p:cNvSpPr>
            <a:spLocks noGrp="1"/>
          </p:cNvSpPr>
          <p:nvPr>
            <p:ph type="title"/>
          </p:nvPr>
        </p:nvSpPr>
        <p:spPr/>
        <p:txBody>
          <a:bodyPr/>
          <a:lstStyle/>
          <a:p>
            <a:r>
              <a:rPr lang="en-US" dirty="0"/>
              <a:t>Question: Batch and Online learning</a:t>
            </a:r>
            <a:endParaRPr lang="en-IN" dirty="0"/>
          </a:p>
        </p:txBody>
      </p:sp>
      <p:sp>
        <p:nvSpPr>
          <p:cNvPr id="3" name="Content Placeholder 2">
            <a:extLst>
              <a:ext uri="{FF2B5EF4-FFF2-40B4-BE49-F238E27FC236}">
                <a16:creationId xmlns:a16="http://schemas.microsoft.com/office/drawing/2014/main" id="{2731BA7C-CE73-7CFB-2F1A-725D0B9211D8}"/>
              </a:ext>
            </a:extLst>
          </p:cNvPr>
          <p:cNvSpPr>
            <a:spLocks noGrp="1"/>
          </p:cNvSpPr>
          <p:nvPr>
            <p:ph idx="1"/>
          </p:nvPr>
        </p:nvSpPr>
        <p:spPr/>
        <p:txBody>
          <a:bodyPr/>
          <a:lstStyle/>
          <a:p>
            <a:r>
              <a:rPr lang="en-US" sz="2000" dirty="0"/>
              <a:t>Evaluate how batch and online learning impact convergence rate, generalization capability, and computational performance</a:t>
            </a:r>
          </a:p>
          <a:p>
            <a:r>
              <a:rPr lang="en-US" sz="2000" dirty="0"/>
              <a:t>How do batch learning and on-line learning differ in terms of synaptic weight adjustments in a multilayer perceptron, and what are the advantages associated with each method?</a:t>
            </a:r>
            <a:endParaRPr lang="en-IN" sz="2000" dirty="0"/>
          </a:p>
        </p:txBody>
      </p:sp>
      <p:sp>
        <p:nvSpPr>
          <p:cNvPr id="4" name="Slide Number Placeholder 3">
            <a:extLst>
              <a:ext uri="{FF2B5EF4-FFF2-40B4-BE49-F238E27FC236}">
                <a16:creationId xmlns:a16="http://schemas.microsoft.com/office/drawing/2014/main" id="{ABBA1D31-4882-A755-15E5-0CE76336AC08}"/>
              </a:ext>
            </a:extLst>
          </p:cNvPr>
          <p:cNvSpPr>
            <a:spLocks noGrp="1"/>
          </p:cNvSpPr>
          <p:nvPr>
            <p:ph type="sldNum" sz="quarter" idx="12"/>
          </p:nvPr>
        </p:nvSpPr>
        <p:spPr/>
        <p:txBody>
          <a:bodyPr/>
          <a:lstStyle/>
          <a:p>
            <a:fld id="{BB2CE0DE-867F-455F-B20B-96D381B4AB71}" type="slidenum">
              <a:rPr lang="en-US" smtClean="0"/>
              <a:t>16</a:t>
            </a:fld>
            <a:endParaRPr lang="en-US"/>
          </a:p>
        </p:txBody>
      </p:sp>
    </p:spTree>
    <p:extLst>
      <p:ext uri="{BB962C8B-B14F-4D97-AF65-F5344CB8AC3E}">
        <p14:creationId xmlns:p14="http://schemas.microsoft.com/office/powerpoint/2010/main" val="1177164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1E4E7-AD22-213B-7192-96ACBC0B739C}"/>
              </a:ext>
            </a:extLst>
          </p:cNvPr>
          <p:cNvSpPr>
            <a:spLocks noGrp="1"/>
          </p:cNvSpPr>
          <p:nvPr>
            <p:ph type="title"/>
          </p:nvPr>
        </p:nvSpPr>
        <p:spPr/>
        <p:txBody>
          <a:bodyPr/>
          <a:lstStyle/>
          <a:p>
            <a:r>
              <a:rPr lang="en-US" sz="2800" dirty="0"/>
              <a:t>MLP or Neural Network: Training process </a:t>
            </a:r>
            <a:endParaRPr lang="en-IN" sz="2800" dirty="0"/>
          </a:p>
        </p:txBody>
      </p:sp>
      <p:sp>
        <p:nvSpPr>
          <p:cNvPr id="3" name="Content Placeholder 2">
            <a:extLst>
              <a:ext uri="{FF2B5EF4-FFF2-40B4-BE49-F238E27FC236}">
                <a16:creationId xmlns:a16="http://schemas.microsoft.com/office/drawing/2014/main" id="{305A1623-6501-3851-B4FD-D2F573B12816}"/>
              </a:ext>
            </a:extLst>
          </p:cNvPr>
          <p:cNvSpPr>
            <a:spLocks noGrp="1"/>
          </p:cNvSpPr>
          <p:nvPr>
            <p:ph idx="1"/>
          </p:nvPr>
        </p:nvSpPr>
        <p:spPr/>
        <p:txBody>
          <a:bodyPr/>
          <a:lstStyle/>
          <a:p>
            <a:pPr algn="just"/>
            <a:r>
              <a:rPr lang="en-US" sz="1600" dirty="0"/>
              <a:t>The neural network needs to be trained in order to work. Its training process is in the context of supervised machine learning, where each data sample has a label informing to which class it belongs to. Thus, the general idea is to make the network able to learn the patterns relative to each class of objects we have, so when a new unknown sample of data is given to the network, it will be able to predict to which class that sample belongs to. How can this be done?</a:t>
            </a:r>
          </a:p>
          <a:p>
            <a:pPr algn="just"/>
            <a:r>
              <a:rPr lang="en-US" sz="1600" dirty="0"/>
              <a:t>The idea of the backpropagation algorithm is, based on </a:t>
            </a:r>
            <a:r>
              <a:rPr lang="en-US" sz="1600" b="1" dirty="0"/>
              <a:t>error </a:t>
            </a:r>
            <a:r>
              <a:rPr lang="en-US" sz="1600" dirty="0"/>
              <a:t>(or loss) calculation, to recalculate the weights array </a:t>
            </a:r>
            <a:r>
              <a:rPr lang="en-US" sz="1600" b="1" i="1" dirty="0"/>
              <a:t>w </a:t>
            </a:r>
            <a:r>
              <a:rPr lang="en-US" sz="1600" dirty="0"/>
              <a:t>in the last neuron layer, and proceed this way towards the previous layers, from back to front, that is, to update all the weights </a:t>
            </a:r>
            <a:r>
              <a:rPr lang="en-US" sz="1600" b="1" i="1" dirty="0"/>
              <a:t>w </a:t>
            </a:r>
            <a:r>
              <a:rPr lang="en-US" sz="1600" dirty="0"/>
              <a:t>in each layer, from the last one until reaching the input layer of the network, for this doing the backpropagation of the error obtained by the network. In other words, we calculate the error between what the network predicted to be and what it was indeed, then we recalculate all the weights values, from the last layer to the very first one, always intending to decrease the neural network error.</a:t>
            </a:r>
          </a:p>
          <a:p>
            <a:pPr algn="just"/>
            <a:endParaRPr lang="en-IN" sz="1600" dirty="0"/>
          </a:p>
        </p:txBody>
      </p:sp>
      <p:sp>
        <p:nvSpPr>
          <p:cNvPr id="4" name="Slide Number Placeholder 3">
            <a:extLst>
              <a:ext uri="{FF2B5EF4-FFF2-40B4-BE49-F238E27FC236}">
                <a16:creationId xmlns:a16="http://schemas.microsoft.com/office/drawing/2014/main" id="{72A2C816-4EE6-AF28-6488-D713AADE6012}"/>
              </a:ext>
            </a:extLst>
          </p:cNvPr>
          <p:cNvSpPr>
            <a:spLocks noGrp="1"/>
          </p:cNvSpPr>
          <p:nvPr>
            <p:ph type="sldNum" sz="quarter" idx="12"/>
          </p:nvPr>
        </p:nvSpPr>
        <p:spPr/>
        <p:txBody>
          <a:bodyPr/>
          <a:lstStyle/>
          <a:p>
            <a:fld id="{BB2CE0DE-867F-455F-B20B-96D381B4AB71}" type="slidenum">
              <a:rPr lang="en-US" smtClean="0"/>
              <a:t>17</a:t>
            </a:fld>
            <a:endParaRPr lang="en-US"/>
          </a:p>
        </p:txBody>
      </p:sp>
    </p:spTree>
    <p:extLst>
      <p:ext uri="{BB962C8B-B14F-4D97-AF65-F5344CB8AC3E}">
        <p14:creationId xmlns:p14="http://schemas.microsoft.com/office/powerpoint/2010/main" val="919888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D61CB-6C69-5FB0-99E7-EC5EA1551355}"/>
              </a:ext>
            </a:extLst>
          </p:cNvPr>
          <p:cNvSpPr>
            <a:spLocks noGrp="1"/>
          </p:cNvSpPr>
          <p:nvPr>
            <p:ph type="title"/>
          </p:nvPr>
        </p:nvSpPr>
        <p:spPr/>
        <p:txBody>
          <a:bodyPr/>
          <a:lstStyle/>
          <a:p>
            <a:r>
              <a:rPr lang="en-US" sz="2800" dirty="0"/>
              <a:t>MLP or Neural Network: Training process </a:t>
            </a:r>
            <a:endParaRPr lang="en-IN" sz="2800" dirty="0"/>
          </a:p>
        </p:txBody>
      </p:sp>
      <p:sp>
        <p:nvSpPr>
          <p:cNvPr id="4" name="Slide Number Placeholder 3">
            <a:extLst>
              <a:ext uri="{FF2B5EF4-FFF2-40B4-BE49-F238E27FC236}">
                <a16:creationId xmlns:a16="http://schemas.microsoft.com/office/drawing/2014/main" id="{AF5393F0-CF05-EC92-B230-40A71BD0960D}"/>
              </a:ext>
            </a:extLst>
          </p:cNvPr>
          <p:cNvSpPr>
            <a:spLocks noGrp="1"/>
          </p:cNvSpPr>
          <p:nvPr>
            <p:ph type="sldNum" sz="quarter" idx="12"/>
          </p:nvPr>
        </p:nvSpPr>
        <p:spPr/>
        <p:txBody>
          <a:bodyPr/>
          <a:lstStyle/>
          <a:p>
            <a:fld id="{BB2CE0DE-867F-455F-B20B-96D381B4AB71}" type="slidenum">
              <a:rPr lang="en-US" smtClean="0"/>
              <a:t>18</a:t>
            </a:fld>
            <a:endParaRPr lang="en-US"/>
          </a:p>
        </p:txBody>
      </p:sp>
      <p:pic>
        <p:nvPicPr>
          <p:cNvPr id="8" name="Picture 2">
            <a:extLst>
              <a:ext uri="{FF2B5EF4-FFF2-40B4-BE49-F238E27FC236}">
                <a16:creationId xmlns:a16="http://schemas.microsoft.com/office/drawing/2014/main" id="{DAB2492E-F06D-431F-E811-49B8634C32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2342" y="1650091"/>
            <a:ext cx="5486400" cy="3264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a:extLst>
              <a:ext uri="{FF2B5EF4-FFF2-40B4-BE49-F238E27FC236}">
                <a16:creationId xmlns:a16="http://schemas.microsoft.com/office/drawing/2014/main" id="{A0CE6E57-474D-8E76-C3DA-3BFC3E84A7E4}"/>
              </a:ext>
            </a:extLst>
          </p:cNvPr>
          <p:cNvSpPr/>
          <p:nvPr/>
        </p:nvSpPr>
        <p:spPr bwMode="auto">
          <a:xfrm>
            <a:off x="4986342" y="1650091"/>
            <a:ext cx="1905000" cy="762000"/>
          </a:xfrm>
          <a:prstGeom prst="rect">
            <a:avLst/>
          </a:prstGeom>
          <a:noFill/>
          <a:ln w="38100" cap="flat" cmpd="sng" algn="ctr">
            <a:solidFill>
              <a:srgbClr val="C00000"/>
            </a:solid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pPr>
            <a:endParaRPr lang="en-US">
              <a:latin typeface="Verdana" pitchFamily="34" charset="0"/>
            </a:endParaRPr>
          </a:p>
        </p:txBody>
      </p:sp>
      <p:sp>
        <p:nvSpPr>
          <p:cNvPr id="10" name="TextBox 9">
            <a:extLst>
              <a:ext uri="{FF2B5EF4-FFF2-40B4-BE49-F238E27FC236}">
                <a16:creationId xmlns:a16="http://schemas.microsoft.com/office/drawing/2014/main" id="{867BEBB2-486B-C4BA-D153-4AC7DFD178E5}"/>
              </a:ext>
            </a:extLst>
          </p:cNvPr>
          <p:cNvSpPr txBox="1"/>
          <p:nvPr/>
        </p:nvSpPr>
        <p:spPr>
          <a:xfrm>
            <a:off x="4648200" y="1280759"/>
            <a:ext cx="2581284" cy="369332"/>
          </a:xfrm>
          <a:prstGeom prst="rect">
            <a:avLst/>
          </a:prstGeom>
          <a:noFill/>
        </p:spPr>
        <p:txBody>
          <a:bodyPr wrap="none" rtlCol="0">
            <a:spAutoFit/>
          </a:bodyPr>
          <a:lstStyle/>
          <a:p>
            <a:r>
              <a:rPr lang="en-US" dirty="0"/>
              <a:t>Forward Propagation</a:t>
            </a:r>
          </a:p>
        </p:txBody>
      </p:sp>
      <p:sp>
        <p:nvSpPr>
          <p:cNvPr id="11" name="Rectangle 10">
            <a:extLst>
              <a:ext uri="{FF2B5EF4-FFF2-40B4-BE49-F238E27FC236}">
                <a16:creationId xmlns:a16="http://schemas.microsoft.com/office/drawing/2014/main" id="{9F697808-2990-C379-AC3A-A55DF7047942}"/>
              </a:ext>
            </a:extLst>
          </p:cNvPr>
          <p:cNvSpPr/>
          <p:nvPr/>
        </p:nvSpPr>
        <p:spPr bwMode="auto">
          <a:xfrm>
            <a:off x="3462342" y="3402691"/>
            <a:ext cx="5257800" cy="1066800"/>
          </a:xfrm>
          <a:prstGeom prst="rect">
            <a:avLst/>
          </a:prstGeom>
          <a:noFill/>
          <a:ln w="38100" cap="flat" cmpd="sng" algn="ctr">
            <a:solidFill>
              <a:srgbClr val="C00000"/>
            </a:solid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pPr>
            <a:endParaRPr lang="en-US">
              <a:latin typeface="Verdana" pitchFamily="34" charset="0"/>
            </a:endParaRPr>
          </a:p>
        </p:txBody>
      </p:sp>
      <p:sp>
        <p:nvSpPr>
          <p:cNvPr id="12" name="TextBox 11">
            <a:extLst>
              <a:ext uri="{FF2B5EF4-FFF2-40B4-BE49-F238E27FC236}">
                <a16:creationId xmlns:a16="http://schemas.microsoft.com/office/drawing/2014/main" id="{62DB3E77-BC3B-CC8E-E32C-E018D48D66BC}"/>
              </a:ext>
            </a:extLst>
          </p:cNvPr>
          <p:cNvSpPr txBox="1"/>
          <p:nvPr/>
        </p:nvSpPr>
        <p:spPr>
          <a:xfrm>
            <a:off x="5214943" y="4517018"/>
            <a:ext cx="2768065" cy="369332"/>
          </a:xfrm>
          <a:prstGeom prst="rect">
            <a:avLst/>
          </a:prstGeom>
          <a:noFill/>
        </p:spPr>
        <p:txBody>
          <a:bodyPr wrap="none" rtlCol="0">
            <a:spAutoFit/>
          </a:bodyPr>
          <a:lstStyle/>
          <a:p>
            <a:r>
              <a:rPr lang="en-US" dirty="0"/>
              <a:t>Backward Propagation</a:t>
            </a:r>
          </a:p>
        </p:txBody>
      </p:sp>
    </p:spTree>
    <p:extLst>
      <p:ext uri="{BB962C8B-B14F-4D97-AF65-F5344CB8AC3E}">
        <p14:creationId xmlns:p14="http://schemas.microsoft.com/office/powerpoint/2010/main" val="1128005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F05B9-7174-5C7A-B6F3-200190F87270}"/>
              </a:ext>
            </a:extLst>
          </p:cNvPr>
          <p:cNvSpPr>
            <a:spLocks noGrp="1"/>
          </p:cNvSpPr>
          <p:nvPr>
            <p:ph type="title"/>
          </p:nvPr>
        </p:nvSpPr>
        <p:spPr/>
        <p:txBody>
          <a:bodyPr/>
          <a:lstStyle/>
          <a:p>
            <a:r>
              <a:rPr lang="en-US" dirty="0"/>
              <a:t>Backpropagation</a:t>
            </a:r>
            <a:endParaRPr lang="en-IN" dirty="0"/>
          </a:p>
        </p:txBody>
      </p:sp>
      <p:sp>
        <p:nvSpPr>
          <p:cNvPr id="3" name="Content Placeholder 2">
            <a:extLst>
              <a:ext uri="{FF2B5EF4-FFF2-40B4-BE49-F238E27FC236}">
                <a16:creationId xmlns:a16="http://schemas.microsoft.com/office/drawing/2014/main" id="{D8B80B59-1581-F36E-51E2-C7E5131812A4}"/>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C56C9F8A-3256-0A28-7C64-050DE31D2C16}"/>
              </a:ext>
            </a:extLst>
          </p:cNvPr>
          <p:cNvSpPr>
            <a:spLocks noGrp="1"/>
          </p:cNvSpPr>
          <p:nvPr>
            <p:ph type="sldNum" sz="quarter" idx="12"/>
          </p:nvPr>
        </p:nvSpPr>
        <p:spPr/>
        <p:txBody>
          <a:bodyPr/>
          <a:lstStyle/>
          <a:p>
            <a:fld id="{BB2CE0DE-867F-455F-B20B-96D381B4AB71}" type="slidenum">
              <a:rPr lang="en-US" smtClean="0"/>
              <a:t>19</a:t>
            </a:fld>
            <a:endParaRPr lang="en-US"/>
          </a:p>
        </p:txBody>
      </p:sp>
      <p:pic>
        <p:nvPicPr>
          <p:cNvPr id="6" name="Picture 5">
            <a:extLst>
              <a:ext uri="{FF2B5EF4-FFF2-40B4-BE49-F238E27FC236}">
                <a16:creationId xmlns:a16="http://schemas.microsoft.com/office/drawing/2014/main" id="{9DE8A588-030D-A7ED-A232-92EFB0159739}"/>
              </a:ext>
            </a:extLst>
          </p:cNvPr>
          <p:cNvPicPr>
            <a:picLocks noChangeAspect="1"/>
          </p:cNvPicPr>
          <p:nvPr/>
        </p:nvPicPr>
        <p:blipFill>
          <a:blip r:embed="rId3"/>
          <a:stretch>
            <a:fillRect/>
          </a:stretch>
        </p:blipFill>
        <p:spPr>
          <a:xfrm>
            <a:off x="2133601" y="1066800"/>
            <a:ext cx="6982799" cy="5563376"/>
          </a:xfrm>
          <a:prstGeom prst="rect">
            <a:avLst/>
          </a:prstGeom>
        </p:spPr>
      </p:pic>
    </p:spTree>
    <p:extLst>
      <p:ext uri="{BB962C8B-B14F-4D97-AF65-F5344CB8AC3E}">
        <p14:creationId xmlns:p14="http://schemas.microsoft.com/office/powerpoint/2010/main" val="1341850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300C23-691D-C2BA-C14B-36958318CD7D}"/>
            </a:ext>
          </a:extLst>
        </p:cNvPr>
        <p:cNvGrpSpPr/>
        <p:nvPr/>
      </p:nvGrpSpPr>
      <p:grpSpPr>
        <a:xfrm>
          <a:off x="0" y="0"/>
          <a:ext cx="0" cy="0"/>
          <a:chOff x="0" y="0"/>
          <a:chExt cx="0" cy="0"/>
        </a:xfrm>
      </p:grpSpPr>
      <p:sp>
        <p:nvSpPr>
          <p:cNvPr id="9218" name="Rectangle 2">
            <a:extLst>
              <a:ext uri="{FF2B5EF4-FFF2-40B4-BE49-F238E27FC236}">
                <a16:creationId xmlns:a16="http://schemas.microsoft.com/office/drawing/2014/main" id="{707600EF-30F0-51BF-F6D3-6067F95DB240}"/>
              </a:ext>
            </a:extLst>
          </p:cNvPr>
          <p:cNvSpPr>
            <a:spLocks noGrp="1" noChangeArrowheads="1"/>
          </p:cNvSpPr>
          <p:nvPr>
            <p:ph type="ctrTitle"/>
          </p:nvPr>
        </p:nvSpPr>
        <p:spPr/>
        <p:txBody>
          <a:bodyPr/>
          <a:lstStyle/>
          <a:p>
            <a:pPr eaLnBrk="1" hangingPunct="1"/>
            <a:r>
              <a:rPr lang="en-US" altLang="en-US" sz="2800" dirty="0"/>
              <a:t>Unit-2</a:t>
            </a:r>
          </a:p>
        </p:txBody>
      </p:sp>
      <p:sp>
        <p:nvSpPr>
          <p:cNvPr id="9219" name="Rectangle 3">
            <a:extLst>
              <a:ext uri="{FF2B5EF4-FFF2-40B4-BE49-F238E27FC236}">
                <a16:creationId xmlns:a16="http://schemas.microsoft.com/office/drawing/2014/main" id="{0E5FFAF5-33EF-26F8-87FC-D860F4DBE91F}"/>
              </a:ext>
            </a:extLst>
          </p:cNvPr>
          <p:cNvSpPr>
            <a:spLocks noGrp="1" noChangeArrowheads="1"/>
          </p:cNvSpPr>
          <p:nvPr>
            <p:ph type="subTitle" idx="1"/>
          </p:nvPr>
        </p:nvSpPr>
        <p:spPr>
          <a:xfrm>
            <a:off x="2438400" y="3200400"/>
            <a:ext cx="7010400" cy="2209800"/>
          </a:xfrm>
        </p:spPr>
        <p:txBody>
          <a:bodyPr/>
          <a:lstStyle/>
          <a:p>
            <a:pPr algn="just">
              <a:lnSpc>
                <a:spcPct val="80000"/>
              </a:lnSpc>
            </a:pPr>
            <a:r>
              <a:rPr lang="en-US" sz="2000" b="1" dirty="0">
                <a:solidFill>
                  <a:srgbClr val="262626"/>
                </a:solidFill>
                <a:latin typeface="Inter"/>
              </a:rPr>
              <a:t>Multilayer Perceptron: </a:t>
            </a:r>
            <a:r>
              <a:rPr lang="en-US" sz="2000" dirty="0">
                <a:solidFill>
                  <a:srgbClr val="262626"/>
                </a:solidFill>
                <a:latin typeface="Inter"/>
              </a:rPr>
              <a:t>Introduction, Batch Learning and on-line Learning, The Back- Propagation Algorithm, The Hessian and its Role in On-Line Learning, Generalization, Approximation of Functions, Cross-Validation, Complexity Regularization and Network Pruning, Supervised Learning viewed as an Optimization, Non-Linear Filtering</a:t>
            </a:r>
            <a:endParaRPr lang="en-US" altLang="en-US" sz="2000" dirty="0"/>
          </a:p>
        </p:txBody>
      </p:sp>
      <p:sp>
        <p:nvSpPr>
          <p:cNvPr id="3" name="Slide Number Placeholder 2">
            <a:extLst>
              <a:ext uri="{FF2B5EF4-FFF2-40B4-BE49-F238E27FC236}">
                <a16:creationId xmlns:a16="http://schemas.microsoft.com/office/drawing/2014/main" id="{2C9290D9-BFD5-5C54-FA22-25A13DA5130A}"/>
              </a:ext>
            </a:extLst>
          </p:cNvPr>
          <p:cNvSpPr>
            <a:spLocks noGrp="1"/>
          </p:cNvSpPr>
          <p:nvPr>
            <p:ph type="sldNum" sz="quarter" idx="12"/>
          </p:nvPr>
        </p:nvSpPr>
        <p:spPr/>
        <p:txBody>
          <a:bodyPr/>
          <a:lstStyle/>
          <a:p>
            <a:fld id="{5DCC653A-8BE1-4A16-A754-27859D86C4A9}" type="slidenum">
              <a:rPr lang="en-US" smtClean="0"/>
              <a:t>2</a:t>
            </a:fld>
            <a:endParaRPr lang="en-US"/>
          </a:p>
        </p:txBody>
      </p:sp>
    </p:spTree>
    <p:extLst>
      <p:ext uri="{BB962C8B-B14F-4D97-AF65-F5344CB8AC3E}">
        <p14:creationId xmlns:p14="http://schemas.microsoft.com/office/powerpoint/2010/main" val="561851864"/>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C5C6B-D859-B586-159C-1CED12A67103}"/>
              </a:ext>
            </a:extLst>
          </p:cNvPr>
          <p:cNvSpPr>
            <a:spLocks noGrp="1"/>
          </p:cNvSpPr>
          <p:nvPr>
            <p:ph type="title"/>
          </p:nvPr>
        </p:nvSpPr>
        <p:spPr/>
        <p:txBody>
          <a:bodyPr/>
          <a:lstStyle/>
          <a:p>
            <a:r>
              <a:rPr lang="en-US" dirty="0"/>
              <a:t>How Backpropagation works?</a:t>
            </a:r>
            <a:endParaRPr lang="en-IN" dirty="0"/>
          </a:p>
        </p:txBody>
      </p:sp>
      <p:sp>
        <p:nvSpPr>
          <p:cNvPr id="3" name="Content Placeholder 2">
            <a:extLst>
              <a:ext uri="{FF2B5EF4-FFF2-40B4-BE49-F238E27FC236}">
                <a16:creationId xmlns:a16="http://schemas.microsoft.com/office/drawing/2014/main" id="{F1584C41-C6E4-8AE9-420D-1AF7C68FA9CE}"/>
              </a:ext>
            </a:extLst>
          </p:cNvPr>
          <p:cNvSpPr>
            <a:spLocks noGrp="1"/>
          </p:cNvSpPr>
          <p:nvPr>
            <p:ph idx="1"/>
          </p:nvPr>
        </p:nvSpPr>
        <p:spPr/>
        <p:txBody>
          <a:bodyPr/>
          <a:lstStyle/>
          <a:p>
            <a:pPr marL="0" indent="0">
              <a:buNone/>
            </a:pPr>
            <a:r>
              <a:rPr lang="en-US" sz="1800" dirty="0"/>
              <a:t>Backpropagation: A technique that is only used during training phase of neural network.</a:t>
            </a:r>
            <a:endParaRPr lang="en-IN" sz="1800" dirty="0"/>
          </a:p>
          <a:p>
            <a:pPr marL="0" indent="0">
              <a:buNone/>
            </a:pPr>
            <a:endParaRPr lang="en-IN" sz="1800" dirty="0"/>
          </a:p>
        </p:txBody>
      </p:sp>
      <p:sp>
        <p:nvSpPr>
          <p:cNvPr id="4" name="Slide Number Placeholder 3">
            <a:extLst>
              <a:ext uri="{FF2B5EF4-FFF2-40B4-BE49-F238E27FC236}">
                <a16:creationId xmlns:a16="http://schemas.microsoft.com/office/drawing/2014/main" id="{23E39417-79D1-9E24-A95B-BD43061E94E5}"/>
              </a:ext>
            </a:extLst>
          </p:cNvPr>
          <p:cNvSpPr>
            <a:spLocks noGrp="1"/>
          </p:cNvSpPr>
          <p:nvPr>
            <p:ph type="sldNum" sz="quarter" idx="12"/>
          </p:nvPr>
        </p:nvSpPr>
        <p:spPr/>
        <p:txBody>
          <a:bodyPr/>
          <a:lstStyle/>
          <a:p>
            <a:fld id="{BB2CE0DE-867F-455F-B20B-96D381B4AB71}" type="slidenum">
              <a:rPr lang="en-US" smtClean="0"/>
              <a:t>20</a:t>
            </a:fld>
            <a:endParaRPr lang="en-US"/>
          </a:p>
        </p:txBody>
      </p:sp>
      <p:pic>
        <p:nvPicPr>
          <p:cNvPr id="6" name="Picture 5">
            <a:extLst>
              <a:ext uri="{FF2B5EF4-FFF2-40B4-BE49-F238E27FC236}">
                <a16:creationId xmlns:a16="http://schemas.microsoft.com/office/drawing/2014/main" id="{6C0E18BB-82A4-790A-C787-6055E4815B4A}"/>
              </a:ext>
            </a:extLst>
          </p:cNvPr>
          <p:cNvPicPr>
            <a:picLocks noChangeAspect="1"/>
          </p:cNvPicPr>
          <p:nvPr/>
        </p:nvPicPr>
        <p:blipFill>
          <a:blip r:embed="rId2"/>
          <a:stretch>
            <a:fillRect/>
          </a:stretch>
        </p:blipFill>
        <p:spPr>
          <a:xfrm>
            <a:off x="2081743" y="2119087"/>
            <a:ext cx="8078327" cy="3229426"/>
          </a:xfrm>
          <a:prstGeom prst="rect">
            <a:avLst/>
          </a:prstGeom>
        </p:spPr>
      </p:pic>
    </p:spTree>
    <p:extLst>
      <p:ext uri="{BB962C8B-B14F-4D97-AF65-F5344CB8AC3E}">
        <p14:creationId xmlns:p14="http://schemas.microsoft.com/office/powerpoint/2010/main" val="3998850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43D40-D1EF-29B3-1010-C647873A7763}"/>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BBE63F01-3E52-63D6-FB83-09F0DA545097}"/>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5742D747-C757-83D8-DEE8-F9AC3676275D}"/>
              </a:ext>
            </a:extLst>
          </p:cNvPr>
          <p:cNvSpPr>
            <a:spLocks noGrp="1"/>
          </p:cNvSpPr>
          <p:nvPr>
            <p:ph type="sldNum" sz="quarter" idx="12"/>
          </p:nvPr>
        </p:nvSpPr>
        <p:spPr/>
        <p:txBody>
          <a:bodyPr/>
          <a:lstStyle/>
          <a:p>
            <a:fld id="{BB2CE0DE-867F-455F-B20B-96D381B4AB71}" type="slidenum">
              <a:rPr lang="en-US" smtClean="0"/>
              <a:t>21</a:t>
            </a:fld>
            <a:endParaRPr lang="en-US"/>
          </a:p>
        </p:txBody>
      </p:sp>
      <p:pic>
        <p:nvPicPr>
          <p:cNvPr id="6" name="Picture 5">
            <a:extLst>
              <a:ext uri="{FF2B5EF4-FFF2-40B4-BE49-F238E27FC236}">
                <a16:creationId xmlns:a16="http://schemas.microsoft.com/office/drawing/2014/main" id="{B6104035-B796-CF6C-72C2-02032C474D16}"/>
              </a:ext>
            </a:extLst>
          </p:cNvPr>
          <p:cNvPicPr>
            <a:picLocks noChangeAspect="1"/>
          </p:cNvPicPr>
          <p:nvPr/>
        </p:nvPicPr>
        <p:blipFill>
          <a:blip r:embed="rId2"/>
          <a:stretch>
            <a:fillRect/>
          </a:stretch>
        </p:blipFill>
        <p:spPr>
          <a:xfrm>
            <a:off x="1828800" y="1066800"/>
            <a:ext cx="8714102" cy="4876800"/>
          </a:xfrm>
          <a:prstGeom prst="rect">
            <a:avLst/>
          </a:prstGeom>
        </p:spPr>
      </p:pic>
    </p:spTree>
    <p:extLst>
      <p:ext uri="{BB962C8B-B14F-4D97-AF65-F5344CB8AC3E}">
        <p14:creationId xmlns:p14="http://schemas.microsoft.com/office/powerpoint/2010/main" val="16098155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32855-450E-C44B-4E01-7EAE73932CF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CA161CD-3241-E595-6CDE-CD6F727CA973}"/>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A1DD61EF-5056-DF38-D762-FF83B060471A}"/>
              </a:ext>
            </a:extLst>
          </p:cNvPr>
          <p:cNvSpPr>
            <a:spLocks noGrp="1"/>
          </p:cNvSpPr>
          <p:nvPr>
            <p:ph type="sldNum" sz="quarter" idx="12"/>
          </p:nvPr>
        </p:nvSpPr>
        <p:spPr/>
        <p:txBody>
          <a:bodyPr/>
          <a:lstStyle/>
          <a:p>
            <a:fld id="{BB2CE0DE-867F-455F-B20B-96D381B4AB71}" type="slidenum">
              <a:rPr lang="en-US" smtClean="0"/>
              <a:t>22</a:t>
            </a:fld>
            <a:endParaRPr lang="en-US"/>
          </a:p>
        </p:txBody>
      </p:sp>
      <p:pic>
        <p:nvPicPr>
          <p:cNvPr id="6" name="Picture 5">
            <a:extLst>
              <a:ext uri="{FF2B5EF4-FFF2-40B4-BE49-F238E27FC236}">
                <a16:creationId xmlns:a16="http://schemas.microsoft.com/office/drawing/2014/main" id="{B46613ED-5103-40AA-8613-B4256E8082B5}"/>
              </a:ext>
            </a:extLst>
          </p:cNvPr>
          <p:cNvPicPr>
            <a:picLocks noChangeAspect="1"/>
          </p:cNvPicPr>
          <p:nvPr/>
        </p:nvPicPr>
        <p:blipFill>
          <a:blip r:embed="rId2"/>
          <a:stretch>
            <a:fillRect/>
          </a:stretch>
        </p:blipFill>
        <p:spPr>
          <a:xfrm>
            <a:off x="609600" y="152400"/>
            <a:ext cx="7680864" cy="6111875"/>
          </a:xfrm>
          <a:prstGeom prst="rect">
            <a:avLst/>
          </a:prstGeom>
        </p:spPr>
      </p:pic>
    </p:spTree>
    <p:extLst>
      <p:ext uri="{BB962C8B-B14F-4D97-AF65-F5344CB8AC3E}">
        <p14:creationId xmlns:p14="http://schemas.microsoft.com/office/powerpoint/2010/main" val="3185570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4470A-6CC6-427F-80B8-936727D6B9DE}"/>
              </a:ext>
            </a:extLst>
          </p:cNvPr>
          <p:cNvSpPr>
            <a:spLocks noGrp="1"/>
          </p:cNvSpPr>
          <p:nvPr>
            <p:ph type="title"/>
          </p:nvPr>
        </p:nvSpPr>
        <p:spPr/>
        <p:txBody>
          <a:bodyPr/>
          <a:lstStyle/>
          <a:p>
            <a:r>
              <a:rPr lang="en-US" dirty="0"/>
              <a:t>Back Propagation Algorithm</a:t>
            </a:r>
            <a:endParaRPr lang="en-IN" dirty="0"/>
          </a:p>
        </p:txBody>
      </p:sp>
      <p:sp>
        <p:nvSpPr>
          <p:cNvPr id="3" name="Content Placeholder 2">
            <a:extLst>
              <a:ext uri="{FF2B5EF4-FFF2-40B4-BE49-F238E27FC236}">
                <a16:creationId xmlns:a16="http://schemas.microsoft.com/office/drawing/2014/main" id="{879C482B-919F-4E46-856B-7C1E059093CD}"/>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88BBD5E9-CA7D-4143-B31E-3E222421C9E4}"/>
              </a:ext>
            </a:extLst>
          </p:cNvPr>
          <p:cNvSpPr>
            <a:spLocks noGrp="1"/>
          </p:cNvSpPr>
          <p:nvPr>
            <p:ph type="sldNum" sz="quarter" idx="12"/>
          </p:nvPr>
        </p:nvSpPr>
        <p:spPr/>
        <p:txBody>
          <a:bodyPr/>
          <a:lstStyle/>
          <a:p>
            <a:fld id="{BB2CE0DE-867F-455F-B20B-96D381B4AB71}" type="slidenum">
              <a:rPr lang="en-US" smtClean="0"/>
              <a:t>23</a:t>
            </a:fld>
            <a:endParaRPr lang="en-US"/>
          </a:p>
        </p:txBody>
      </p:sp>
      <p:pic>
        <p:nvPicPr>
          <p:cNvPr id="6" name="Picture 5">
            <a:extLst>
              <a:ext uri="{FF2B5EF4-FFF2-40B4-BE49-F238E27FC236}">
                <a16:creationId xmlns:a16="http://schemas.microsoft.com/office/drawing/2014/main" id="{BCA88CD9-C37B-4B35-B130-18B9D6E1FBBA}"/>
              </a:ext>
            </a:extLst>
          </p:cNvPr>
          <p:cNvPicPr>
            <a:picLocks noChangeAspect="1"/>
          </p:cNvPicPr>
          <p:nvPr/>
        </p:nvPicPr>
        <p:blipFill>
          <a:blip r:embed="rId2"/>
          <a:stretch>
            <a:fillRect/>
          </a:stretch>
        </p:blipFill>
        <p:spPr>
          <a:xfrm>
            <a:off x="734386" y="1157176"/>
            <a:ext cx="8130437" cy="5153247"/>
          </a:xfrm>
          <a:prstGeom prst="rect">
            <a:avLst/>
          </a:prstGeom>
        </p:spPr>
      </p:pic>
    </p:spTree>
    <p:extLst>
      <p:ext uri="{BB962C8B-B14F-4D97-AF65-F5344CB8AC3E}">
        <p14:creationId xmlns:p14="http://schemas.microsoft.com/office/powerpoint/2010/main" val="1754185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E69E3-865E-48DA-8415-3BDC9C01CBEC}"/>
              </a:ext>
            </a:extLst>
          </p:cNvPr>
          <p:cNvSpPr>
            <a:spLocks noGrp="1"/>
          </p:cNvSpPr>
          <p:nvPr>
            <p:ph type="title"/>
          </p:nvPr>
        </p:nvSpPr>
        <p:spPr/>
        <p:txBody>
          <a:bodyPr/>
          <a:lstStyle/>
          <a:p>
            <a:r>
              <a:rPr lang="en-US" dirty="0"/>
              <a:t>Back Propagation Algorithm</a:t>
            </a:r>
            <a:endParaRPr lang="en-IN" dirty="0"/>
          </a:p>
        </p:txBody>
      </p:sp>
      <p:sp>
        <p:nvSpPr>
          <p:cNvPr id="3" name="Content Placeholder 2">
            <a:extLst>
              <a:ext uri="{FF2B5EF4-FFF2-40B4-BE49-F238E27FC236}">
                <a16:creationId xmlns:a16="http://schemas.microsoft.com/office/drawing/2014/main" id="{F5AB3303-05F7-4683-9A98-C5A8DEA51C43}"/>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0B8B398B-12FE-4880-8F8C-E065AEA895A0}"/>
              </a:ext>
            </a:extLst>
          </p:cNvPr>
          <p:cNvSpPr>
            <a:spLocks noGrp="1"/>
          </p:cNvSpPr>
          <p:nvPr>
            <p:ph type="sldNum" sz="quarter" idx="12"/>
          </p:nvPr>
        </p:nvSpPr>
        <p:spPr/>
        <p:txBody>
          <a:bodyPr/>
          <a:lstStyle/>
          <a:p>
            <a:fld id="{BB2CE0DE-867F-455F-B20B-96D381B4AB71}" type="slidenum">
              <a:rPr lang="en-US" smtClean="0"/>
              <a:t>24</a:t>
            </a:fld>
            <a:endParaRPr lang="en-US"/>
          </a:p>
        </p:txBody>
      </p:sp>
      <p:pic>
        <p:nvPicPr>
          <p:cNvPr id="6" name="Picture 5">
            <a:extLst>
              <a:ext uri="{FF2B5EF4-FFF2-40B4-BE49-F238E27FC236}">
                <a16:creationId xmlns:a16="http://schemas.microsoft.com/office/drawing/2014/main" id="{7779159C-4B48-439A-B93C-03E57A56F115}"/>
              </a:ext>
            </a:extLst>
          </p:cNvPr>
          <p:cNvPicPr>
            <a:picLocks noChangeAspect="1"/>
          </p:cNvPicPr>
          <p:nvPr/>
        </p:nvPicPr>
        <p:blipFill>
          <a:blip r:embed="rId2"/>
          <a:stretch>
            <a:fillRect/>
          </a:stretch>
        </p:blipFill>
        <p:spPr>
          <a:xfrm>
            <a:off x="609600" y="946855"/>
            <a:ext cx="8229600" cy="5573889"/>
          </a:xfrm>
          <a:prstGeom prst="rect">
            <a:avLst/>
          </a:prstGeom>
        </p:spPr>
      </p:pic>
    </p:spTree>
    <p:extLst>
      <p:ext uri="{BB962C8B-B14F-4D97-AF65-F5344CB8AC3E}">
        <p14:creationId xmlns:p14="http://schemas.microsoft.com/office/powerpoint/2010/main" val="16864410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6CED4-23D0-42FB-85D6-971309E73D69}"/>
              </a:ext>
            </a:extLst>
          </p:cNvPr>
          <p:cNvSpPr>
            <a:spLocks noGrp="1"/>
          </p:cNvSpPr>
          <p:nvPr>
            <p:ph type="title"/>
          </p:nvPr>
        </p:nvSpPr>
        <p:spPr/>
        <p:txBody>
          <a:bodyPr/>
          <a:lstStyle/>
          <a:p>
            <a:r>
              <a:rPr lang="en-US" dirty="0"/>
              <a:t>Back Propagation Algorithm</a:t>
            </a:r>
            <a:endParaRPr lang="en-IN" dirty="0"/>
          </a:p>
        </p:txBody>
      </p:sp>
      <p:sp>
        <p:nvSpPr>
          <p:cNvPr id="3" name="Content Placeholder 2">
            <a:extLst>
              <a:ext uri="{FF2B5EF4-FFF2-40B4-BE49-F238E27FC236}">
                <a16:creationId xmlns:a16="http://schemas.microsoft.com/office/drawing/2014/main" id="{B9EAFDA5-E39B-4979-B47F-255A8C4E44A3}"/>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5CF2D00F-C910-4C3B-87D4-604CCA6AF391}"/>
              </a:ext>
            </a:extLst>
          </p:cNvPr>
          <p:cNvSpPr>
            <a:spLocks noGrp="1"/>
          </p:cNvSpPr>
          <p:nvPr>
            <p:ph type="sldNum" sz="quarter" idx="12"/>
          </p:nvPr>
        </p:nvSpPr>
        <p:spPr/>
        <p:txBody>
          <a:bodyPr/>
          <a:lstStyle/>
          <a:p>
            <a:fld id="{BB2CE0DE-867F-455F-B20B-96D381B4AB71}" type="slidenum">
              <a:rPr lang="en-US" smtClean="0"/>
              <a:t>25</a:t>
            </a:fld>
            <a:endParaRPr lang="en-US"/>
          </a:p>
        </p:txBody>
      </p:sp>
      <p:pic>
        <p:nvPicPr>
          <p:cNvPr id="6" name="Picture 5">
            <a:extLst>
              <a:ext uri="{FF2B5EF4-FFF2-40B4-BE49-F238E27FC236}">
                <a16:creationId xmlns:a16="http://schemas.microsoft.com/office/drawing/2014/main" id="{6F466918-D738-4F15-A27B-2EF0A0AF8741}"/>
              </a:ext>
            </a:extLst>
          </p:cNvPr>
          <p:cNvPicPr>
            <a:picLocks noChangeAspect="1"/>
          </p:cNvPicPr>
          <p:nvPr/>
        </p:nvPicPr>
        <p:blipFill>
          <a:blip r:embed="rId2"/>
          <a:stretch>
            <a:fillRect/>
          </a:stretch>
        </p:blipFill>
        <p:spPr>
          <a:xfrm>
            <a:off x="777358" y="993390"/>
            <a:ext cx="7147442" cy="5705122"/>
          </a:xfrm>
          <a:prstGeom prst="rect">
            <a:avLst/>
          </a:prstGeom>
        </p:spPr>
      </p:pic>
    </p:spTree>
    <p:extLst>
      <p:ext uri="{BB962C8B-B14F-4D97-AF65-F5344CB8AC3E}">
        <p14:creationId xmlns:p14="http://schemas.microsoft.com/office/powerpoint/2010/main" val="3527664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C06F2-25D2-478A-9AF4-427555D133F8}"/>
              </a:ext>
            </a:extLst>
          </p:cNvPr>
          <p:cNvSpPr>
            <a:spLocks noGrp="1"/>
          </p:cNvSpPr>
          <p:nvPr>
            <p:ph type="title"/>
          </p:nvPr>
        </p:nvSpPr>
        <p:spPr/>
        <p:txBody>
          <a:bodyPr/>
          <a:lstStyle/>
          <a:p>
            <a:r>
              <a:rPr lang="en-US" dirty="0"/>
              <a:t>Back Propagation Algorithm</a:t>
            </a:r>
            <a:endParaRPr lang="en-IN" dirty="0"/>
          </a:p>
        </p:txBody>
      </p:sp>
      <p:sp>
        <p:nvSpPr>
          <p:cNvPr id="3" name="Content Placeholder 2">
            <a:extLst>
              <a:ext uri="{FF2B5EF4-FFF2-40B4-BE49-F238E27FC236}">
                <a16:creationId xmlns:a16="http://schemas.microsoft.com/office/drawing/2014/main" id="{0243AB32-A9E6-4DB7-A6D1-2407643F1858}"/>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0D53F7B0-DFE5-4A98-8B7B-CE1724AB14C8}"/>
              </a:ext>
            </a:extLst>
          </p:cNvPr>
          <p:cNvSpPr>
            <a:spLocks noGrp="1"/>
          </p:cNvSpPr>
          <p:nvPr>
            <p:ph type="sldNum" sz="quarter" idx="12"/>
          </p:nvPr>
        </p:nvSpPr>
        <p:spPr/>
        <p:txBody>
          <a:bodyPr/>
          <a:lstStyle/>
          <a:p>
            <a:fld id="{BB2CE0DE-867F-455F-B20B-96D381B4AB71}" type="slidenum">
              <a:rPr lang="en-US" smtClean="0"/>
              <a:t>26</a:t>
            </a:fld>
            <a:endParaRPr lang="en-US"/>
          </a:p>
        </p:txBody>
      </p:sp>
      <p:pic>
        <p:nvPicPr>
          <p:cNvPr id="6" name="Picture 5">
            <a:extLst>
              <a:ext uri="{FF2B5EF4-FFF2-40B4-BE49-F238E27FC236}">
                <a16:creationId xmlns:a16="http://schemas.microsoft.com/office/drawing/2014/main" id="{CC168589-D1F6-428B-8980-053D0ECC9554}"/>
              </a:ext>
            </a:extLst>
          </p:cNvPr>
          <p:cNvPicPr>
            <a:picLocks noChangeAspect="1"/>
          </p:cNvPicPr>
          <p:nvPr/>
        </p:nvPicPr>
        <p:blipFill>
          <a:blip r:embed="rId2"/>
          <a:stretch>
            <a:fillRect/>
          </a:stretch>
        </p:blipFill>
        <p:spPr>
          <a:xfrm>
            <a:off x="440412" y="1055281"/>
            <a:ext cx="6188988" cy="5500127"/>
          </a:xfrm>
          <a:prstGeom prst="rect">
            <a:avLst/>
          </a:prstGeom>
        </p:spPr>
      </p:pic>
    </p:spTree>
    <p:extLst>
      <p:ext uri="{BB962C8B-B14F-4D97-AF65-F5344CB8AC3E}">
        <p14:creationId xmlns:p14="http://schemas.microsoft.com/office/powerpoint/2010/main" val="27035307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C06F2-25D2-478A-9AF4-427555D133F8}"/>
              </a:ext>
            </a:extLst>
          </p:cNvPr>
          <p:cNvSpPr>
            <a:spLocks noGrp="1"/>
          </p:cNvSpPr>
          <p:nvPr>
            <p:ph type="title"/>
          </p:nvPr>
        </p:nvSpPr>
        <p:spPr/>
        <p:txBody>
          <a:bodyPr/>
          <a:lstStyle/>
          <a:p>
            <a:r>
              <a:rPr lang="en-US" dirty="0"/>
              <a:t>Back Propagation Algorithm</a:t>
            </a:r>
            <a:endParaRPr lang="en-IN" dirty="0"/>
          </a:p>
        </p:txBody>
      </p:sp>
      <p:sp>
        <p:nvSpPr>
          <p:cNvPr id="3" name="Content Placeholder 2">
            <a:extLst>
              <a:ext uri="{FF2B5EF4-FFF2-40B4-BE49-F238E27FC236}">
                <a16:creationId xmlns:a16="http://schemas.microsoft.com/office/drawing/2014/main" id="{0243AB32-A9E6-4DB7-A6D1-2407643F1858}"/>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0D53F7B0-DFE5-4A98-8B7B-CE1724AB14C8}"/>
              </a:ext>
            </a:extLst>
          </p:cNvPr>
          <p:cNvSpPr>
            <a:spLocks noGrp="1"/>
          </p:cNvSpPr>
          <p:nvPr>
            <p:ph type="sldNum" sz="quarter" idx="12"/>
          </p:nvPr>
        </p:nvSpPr>
        <p:spPr/>
        <p:txBody>
          <a:bodyPr/>
          <a:lstStyle/>
          <a:p>
            <a:fld id="{BB2CE0DE-867F-455F-B20B-96D381B4AB71}" type="slidenum">
              <a:rPr lang="en-US" smtClean="0"/>
              <a:t>27</a:t>
            </a:fld>
            <a:endParaRPr lang="en-US"/>
          </a:p>
        </p:txBody>
      </p:sp>
      <p:pic>
        <p:nvPicPr>
          <p:cNvPr id="6" name="Picture 5">
            <a:extLst>
              <a:ext uri="{FF2B5EF4-FFF2-40B4-BE49-F238E27FC236}">
                <a16:creationId xmlns:a16="http://schemas.microsoft.com/office/drawing/2014/main" id="{F781F94D-7E4D-4577-93FD-31DC780A30AE}"/>
              </a:ext>
            </a:extLst>
          </p:cNvPr>
          <p:cNvPicPr>
            <a:picLocks noChangeAspect="1"/>
          </p:cNvPicPr>
          <p:nvPr/>
        </p:nvPicPr>
        <p:blipFill>
          <a:blip r:embed="rId2"/>
          <a:stretch>
            <a:fillRect/>
          </a:stretch>
        </p:blipFill>
        <p:spPr>
          <a:xfrm>
            <a:off x="755650" y="958629"/>
            <a:ext cx="7981950" cy="5791200"/>
          </a:xfrm>
          <a:prstGeom prst="rect">
            <a:avLst/>
          </a:prstGeom>
        </p:spPr>
      </p:pic>
    </p:spTree>
    <p:extLst>
      <p:ext uri="{BB962C8B-B14F-4D97-AF65-F5344CB8AC3E}">
        <p14:creationId xmlns:p14="http://schemas.microsoft.com/office/powerpoint/2010/main" val="4213187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C06F2-25D2-478A-9AF4-427555D133F8}"/>
              </a:ext>
            </a:extLst>
          </p:cNvPr>
          <p:cNvSpPr>
            <a:spLocks noGrp="1"/>
          </p:cNvSpPr>
          <p:nvPr>
            <p:ph type="title"/>
          </p:nvPr>
        </p:nvSpPr>
        <p:spPr/>
        <p:txBody>
          <a:bodyPr/>
          <a:lstStyle/>
          <a:p>
            <a:r>
              <a:rPr lang="en-US" dirty="0"/>
              <a:t>Back Propagation Algorithm</a:t>
            </a:r>
            <a:endParaRPr lang="en-IN" dirty="0"/>
          </a:p>
        </p:txBody>
      </p:sp>
      <p:sp>
        <p:nvSpPr>
          <p:cNvPr id="3" name="Content Placeholder 2">
            <a:extLst>
              <a:ext uri="{FF2B5EF4-FFF2-40B4-BE49-F238E27FC236}">
                <a16:creationId xmlns:a16="http://schemas.microsoft.com/office/drawing/2014/main" id="{0243AB32-A9E6-4DB7-A6D1-2407643F1858}"/>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0D53F7B0-DFE5-4A98-8B7B-CE1724AB14C8}"/>
              </a:ext>
            </a:extLst>
          </p:cNvPr>
          <p:cNvSpPr>
            <a:spLocks noGrp="1"/>
          </p:cNvSpPr>
          <p:nvPr>
            <p:ph type="sldNum" sz="quarter" idx="12"/>
          </p:nvPr>
        </p:nvSpPr>
        <p:spPr/>
        <p:txBody>
          <a:bodyPr/>
          <a:lstStyle/>
          <a:p>
            <a:fld id="{BB2CE0DE-867F-455F-B20B-96D381B4AB71}" type="slidenum">
              <a:rPr lang="en-US" smtClean="0"/>
              <a:t>28</a:t>
            </a:fld>
            <a:endParaRPr lang="en-US"/>
          </a:p>
        </p:txBody>
      </p:sp>
      <p:pic>
        <p:nvPicPr>
          <p:cNvPr id="6" name="Picture 5">
            <a:extLst>
              <a:ext uri="{FF2B5EF4-FFF2-40B4-BE49-F238E27FC236}">
                <a16:creationId xmlns:a16="http://schemas.microsoft.com/office/drawing/2014/main" id="{5583449C-3379-4FF3-AF6C-077B0FE0C90A}"/>
              </a:ext>
            </a:extLst>
          </p:cNvPr>
          <p:cNvPicPr>
            <a:picLocks noChangeAspect="1"/>
          </p:cNvPicPr>
          <p:nvPr/>
        </p:nvPicPr>
        <p:blipFill>
          <a:blip r:embed="rId2"/>
          <a:stretch>
            <a:fillRect/>
          </a:stretch>
        </p:blipFill>
        <p:spPr>
          <a:xfrm>
            <a:off x="609600" y="940059"/>
            <a:ext cx="6858000" cy="5638800"/>
          </a:xfrm>
          <a:prstGeom prst="rect">
            <a:avLst/>
          </a:prstGeom>
        </p:spPr>
      </p:pic>
    </p:spTree>
    <p:extLst>
      <p:ext uri="{BB962C8B-B14F-4D97-AF65-F5344CB8AC3E}">
        <p14:creationId xmlns:p14="http://schemas.microsoft.com/office/powerpoint/2010/main" val="35224061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C06F2-25D2-478A-9AF4-427555D133F8}"/>
              </a:ext>
            </a:extLst>
          </p:cNvPr>
          <p:cNvSpPr>
            <a:spLocks noGrp="1"/>
          </p:cNvSpPr>
          <p:nvPr>
            <p:ph type="title"/>
          </p:nvPr>
        </p:nvSpPr>
        <p:spPr/>
        <p:txBody>
          <a:bodyPr/>
          <a:lstStyle/>
          <a:p>
            <a:r>
              <a:rPr lang="en-US" dirty="0"/>
              <a:t>Back Propagation Algorithm</a:t>
            </a:r>
            <a:endParaRPr lang="en-IN" dirty="0"/>
          </a:p>
        </p:txBody>
      </p:sp>
      <p:sp>
        <p:nvSpPr>
          <p:cNvPr id="3" name="Content Placeholder 2">
            <a:extLst>
              <a:ext uri="{FF2B5EF4-FFF2-40B4-BE49-F238E27FC236}">
                <a16:creationId xmlns:a16="http://schemas.microsoft.com/office/drawing/2014/main" id="{0243AB32-A9E6-4DB7-A6D1-2407643F1858}"/>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0D53F7B0-DFE5-4A98-8B7B-CE1724AB14C8}"/>
              </a:ext>
            </a:extLst>
          </p:cNvPr>
          <p:cNvSpPr>
            <a:spLocks noGrp="1"/>
          </p:cNvSpPr>
          <p:nvPr>
            <p:ph type="sldNum" sz="quarter" idx="12"/>
          </p:nvPr>
        </p:nvSpPr>
        <p:spPr/>
        <p:txBody>
          <a:bodyPr/>
          <a:lstStyle/>
          <a:p>
            <a:fld id="{BB2CE0DE-867F-455F-B20B-96D381B4AB71}" type="slidenum">
              <a:rPr lang="en-US" smtClean="0"/>
              <a:t>29</a:t>
            </a:fld>
            <a:endParaRPr lang="en-US"/>
          </a:p>
        </p:txBody>
      </p:sp>
      <p:pic>
        <p:nvPicPr>
          <p:cNvPr id="6" name="Picture 5">
            <a:extLst>
              <a:ext uri="{FF2B5EF4-FFF2-40B4-BE49-F238E27FC236}">
                <a16:creationId xmlns:a16="http://schemas.microsoft.com/office/drawing/2014/main" id="{6C276AB4-E332-4909-A9D8-7C60C38FE4B9}"/>
              </a:ext>
            </a:extLst>
          </p:cNvPr>
          <p:cNvPicPr>
            <a:picLocks noChangeAspect="1"/>
          </p:cNvPicPr>
          <p:nvPr/>
        </p:nvPicPr>
        <p:blipFill>
          <a:blip r:embed="rId2"/>
          <a:stretch>
            <a:fillRect/>
          </a:stretch>
        </p:blipFill>
        <p:spPr>
          <a:xfrm>
            <a:off x="755651" y="1187302"/>
            <a:ext cx="7500844" cy="5518298"/>
          </a:xfrm>
          <a:prstGeom prst="rect">
            <a:avLst/>
          </a:prstGeom>
        </p:spPr>
      </p:pic>
    </p:spTree>
    <p:extLst>
      <p:ext uri="{BB962C8B-B14F-4D97-AF65-F5344CB8AC3E}">
        <p14:creationId xmlns:p14="http://schemas.microsoft.com/office/powerpoint/2010/main" val="1244120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ED7A6-5959-420C-8774-E67202A2DA53}"/>
              </a:ext>
            </a:extLst>
          </p:cNvPr>
          <p:cNvSpPr>
            <a:spLocks noGrp="1"/>
          </p:cNvSpPr>
          <p:nvPr>
            <p:ph type="title"/>
          </p:nvPr>
        </p:nvSpPr>
        <p:spPr/>
        <p:txBody>
          <a:bodyPr/>
          <a:lstStyle/>
          <a:p>
            <a:r>
              <a:rPr lang="en-IN" dirty="0"/>
              <a:t>Linear Neurons and Limitations</a:t>
            </a:r>
          </a:p>
        </p:txBody>
      </p:sp>
      <p:sp>
        <p:nvSpPr>
          <p:cNvPr id="3" name="Content Placeholder 2">
            <a:extLst>
              <a:ext uri="{FF2B5EF4-FFF2-40B4-BE49-F238E27FC236}">
                <a16:creationId xmlns:a16="http://schemas.microsoft.com/office/drawing/2014/main" id="{5427B023-3E9D-41FD-8AC2-83B2858A19A4}"/>
              </a:ext>
            </a:extLst>
          </p:cNvPr>
          <p:cNvSpPr>
            <a:spLocks noGrp="1"/>
          </p:cNvSpPr>
          <p:nvPr>
            <p:ph idx="1"/>
          </p:nvPr>
        </p:nvSpPr>
        <p:spPr/>
        <p:txBody>
          <a:bodyPr/>
          <a:lstStyle/>
          <a:p>
            <a:pPr algn="just"/>
            <a:r>
              <a:rPr lang="en-US" sz="1600" dirty="0"/>
              <a:t>The perceptron can only model linearly separable functions, − those functions which can be drawn in 2-dim graph and single straight line separates values in two part. </a:t>
            </a:r>
          </a:p>
          <a:p>
            <a:pPr algn="just"/>
            <a:r>
              <a:rPr lang="en-US" sz="1600" dirty="0"/>
              <a:t>Boolean functions given below are linearly separable: − AND − OR − COMPLEMENT </a:t>
            </a:r>
          </a:p>
          <a:p>
            <a:pPr algn="just"/>
            <a:r>
              <a:rPr lang="en-US" sz="1600" dirty="0"/>
              <a:t>It cannot model </a:t>
            </a:r>
            <a:r>
              <a:rPr lang="en-US" sz="1600" b="1" dirty="0"/>
              <a:t>XOR</a:t>
            </a:r>
            <a:r>
              <a:rPr lang="en-US" sz="1600" dirty="0"/>
              <a:t> function as it is </a:t>
            </a:r>
            <a:r>
              <a:rPr lang="en-US" sz="1600" b="1" dirty="0"/>
              <a:t>non linearly separable</a:t>
            </a:r>
            <a:r>
              <a:rPr lang="en-US" sz="1600" dirty="0"/>
              <a:t>. − When the two classes are not linearly separable, it may be desirable to obtain a linear separator that minimizes the mean squared error.</a:t>
            </a:r>
            <a:endParaRPr lang="en-IN" sz="1600" dirty="0"/>
          </a:p>
        </p:txBody>
      </p:sp>
      <p:sp>
        <p:nvSpPr>
          <p:cNvPr id="4" name="Date Placeholder 3">
            <a:extLst>
              <a:ext uri="{FF2B5EF4-FFF2-40B4-BE49-F238E27FC236}">
                <a16:creationId xmlns:a16="http://schemas.microsoft.com/office/drawing/2014/main" id="{45E85D38-71FA-4295-8D52-70BEF33DDF70}"/>
              </a:ext>
            </a:extLst>
          </p:cNvPr>
          <p:cNvSpPr>
            <a:spLocks noGrp="1"/>
          </p:cNvSpPr>
          <p:nvPr>
            <p:ph type="dt" sz="half" idx="10"/>
          </p:nvPr>
        </p:nvSpPr>
        <p:spPr/>
        <p:txBody>
          <a:bodyPr/>
          <a:lstStyle/>
          <a:p>
            <a:fld id="{59A993AC-6FC6-4FD7-BA84-6FD82A41DCAC}" type="datetime3">
              <a:rPr lang="en-US" smtClean="0"/>
              <a:t>17 February 2026</a:t>
            </a:fld>
            <a:endParaRPr lang="en-US"/>
          </a:p>
        </p:txBody>
      </p:sp>
      <p:sp>
        <p:nvSpPr>
          <p:cNvPr id="5" name="Footer Placeholder 4">
            <a:extLst>
              <a:ext uri="{FF2B5EF4-FFF2-40B4-BE49-F238E27FC236}">
                <a16:creationId xmlns:a16="http://schemas.microsoft.com/office/drawing/2014/main" id="{A0EF207D-38DB-4588-AFE4-CCC58FE4D102}"/>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2C556D8B-3BB3-4EBF-A2B3-8396897E8A72}"/>
              </a:ext>
            </a:extLst>
          </p:cNvPr>
          <p:cNvSpPr>
            <a:spLocks noGrp="1"/>
          </p:cNvSpPr>
          <p:nvPr>
            <p:ph type="sldNum" sz="quarter" idx="12"/>
          </p:nvPr>
        </p:nvSpPr>
        <p:spPr/>
        <p:txBody>
          <a:bodyPr/>
          <a:lstStyle/>
          <a:p>
            <a:fld id="{BB2CE0DE-867F-455F-B20B-96D381B4AB71}" type="slidenum">
              <a:rPr lang="en-US" smtClean="0"/>
              <a:t>3</a:t>
            </a:fld>
            <a:endParaRPr lang="en-US"/>
          </a:p>
        </p:txBody>
      </p:sp>
      <p:pic>
        <p:nvPicPr>
          <p:cNvPr id="8" name="Picture 7">
            <a:extLst>
              <a:ext uri="{FF2B5EF4-FFF2-40B4-BE49-F238E27FC236}">
                <a16:creationId xmlns:a16="http://schemas.microsoft.com/office/drawing/2014/main" id="{74F45CF7-F423-45FA-BE74-6193A76886FB}"/>
              </a:ext>
            </a:extLst>
          </p:cNvPr>
          <p:cNvPicPr>
            <a:picLocks noChangeAspect="1"/>
          </p:cNvPicPr>
          <p:nvPr/>
        </p:nvPicPr>
        <p:blipFill>
          <a:blip r:embed="rId2"/>
          <a:stretch>
            <a:fillRect/>
          </a:stretch>
        </p:blipFill>
        <p:spPr>
          <a:xfrm>
            <a:off x="2433638" y="3460008"/>
            <a:ext cx="7315200" cy="2863798"/>
          </a:xfrm>
          <a:prstGeom prst="rect">
            <a:avLst/>
          </a:prstGeom>
        </p:spPr>
      </p:pic>
    </p:spTree>
    <p:extLst>
      <p:ext uri="{BB962C8B-B14F-4D97-AF65-F5344CB8AC3E}">
        <p14:creationId xmlns:p14="http://schemas.microsoft.com/office/powerpoint/2010/main" val="706764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C06F2-25D2-478A-9AF4-427555D133F8}"/>
              </a:ext>
            </a:extLst>
          </p:cNvPr>
          <p:cNvSpPr>
            <a:spLocks noGrp="1"/>
          </p:cNvSpPr>
          <p:nvPr>
            <p:ph type="title"/>
          </p:nvPr>
        </p:nvSpPr>
        <p:spPr/>
        <p:txBody>
          <a:bodyPr/>
          <a:lstStyle/>
          <a:p>
            <a:r>
              <a:rPr lang="en-US" dirty="0"/>
              <a:t>Back Propagation Algorithm</a:t>
            </a:r>
            <a:endParaRPr lang="en-IN" dirty="0"/>
          </a:p>
        </p:txBody>
      </p:sp>
      <p:sp>
        <p:nvSpPr>
          <p:cNvPr id="3" name="Content Placeholder 2">
            <a:extLst>
              <a:ext uri="{FF2B5EF4-FFF2-40B4-BE49-F238E27FC236}">
                <a16:creationId xmlns:a16="http://schemas.microsoft.com/office/drawing/2014/main" id="{0243AB32-A9E6-4DB7-A6D1-2407643F1858}"/>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0D53F7B0-DFE5-4A98-8B7B-CE1724AB14C8}"/>
              </a:ext>
            </a:extLst>
          </p:cNvPr>
          <p:cNvSpPr>
            <a:spLocks noGrp="1"/>
          </p:cNvSpPr>
          <p:nvPr>
            <p:ph type="sldNum" sz="quarter" idx="12"/>
          </p:nvPr>
        </p:nvSpPr>
        <p:spPr/>
        <p:txBody>
          <a:bodyPr/>
          <a:lstStyle/>
          <a:p>
            <a:fld id="{BB2CE0DE-867F-455F-B20B-96D381B4AB71}" type="slidenum">
              <a:rPr lang="en-US" smtClean="0"/>
              <a:t>30</a:t>
            </a:fld>
            <a:endParaRPr lang="en-US"/>
          </a:p>
        </p:txBody>
      </p:sp>
      <p:pic>
        <p:nvPicPr>
          <p:cNvPr id="6" name="Picture 5">
            <a:extLst>
              <a:ext uri="{FF2B5EF4-FFF2-40B4-BE49-F238E27FC236}">
                <a16:creationId xmlns:a16="http://schemas.microsoft.com/office/drawing/2014/main" id="{7F84325A-564D-41B6-BBCD-A28CB37A68FB}"/>
              </a:ext>
            </a:extLst>
          </p:cNvPr>
          <p:cNvPicPr>
            <a:picLocks noChangeAspect="1"/>
          </p:cNvPicPr>
          <p:nvPr/>
        </p:nvPicPr>
        <p:blipFill>
          <a:blip r:embed="rId2"/>
          <a:stretch>
            <a:fillRect/>
          </a:stretch>
        </p:blipFill>
        <p:spPr>
          <a:xfrm>
            <a:off x="755650" y="914400"/>
            <a:ext cx="7397749" cy="5777368"/>
          </a:xfrm>
          <a:prstGeom prst="rect">
            <a:avLst/>
          </a:prstGeom>
        </p:spPr>
      </p:pic>
    </p:spTree>
    <p:extLst>
      <p:ext uri="{BB962C8B-B14F-4D97-AF65-F5344CB8AC3E}">
        <p14:creationId xmlns:p14="http://schemas.microsoft.com/office/powerpoint/2010/main" val="446594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C06F2-25D2-478A-9AF4-427555D133F8}"/>
              </a:ext>
            </a:extLst>
          </p:cNvPr>
          <p:cNvSpPr>
            <a:spLocks noGrp="1"/>
          </p:cNvSpPr>
          <p:nvPr>
            <p:ph type="title"/>
          </p:nvPr>
        </p:nvSpPr>
        <p:spPr/>
        <p:txBody>
          <a:bodyPr/>
          <a:lstStyle/>
          <a:p>
            <a:r>
              <a:rPr lang="en-US" dirty="0"/>
              <a:t>Back Propagation Algorithm</a:t>
            </a:r>
            <a:endParaRPr lang="en-IN" dirty="0"/>
          </a:p>
        </p:txBody>
      </p:sp>
      <p:sp>
        <p:nvSpPr>
          <p:cNvPr id="3" name="Content Placeholder 2">
            <a:extLst>
              <a:ext uri="{FF2B5EF4-FFF2-40B4-BE49-F238E27FC236}">
                <a16:creationId xmlns:a16="http://schemas.microsoft.com/office/drawing/2014/main" id="{0243AB32-A9E6-4DB7-A6D1-2407643F1858}"/>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0D53F7B0-DFE5-4A98-8B7B-CE1724AB14C8}"/>
              </a:ext>
            </a:extLst>
          </p:cNvPr>
          <p:cNvSpPr>
            <a:spLocks noGrp="1"/>
          </p:cNvSpPr>
          <p:nvPr>
            <p:ph type="sldNum" sz="quarter" idx="12"/>
          </p:nvPr>
        </p:nvSpPr>
        <p:spPr/>
        <p:txBody>
          <a:bodyPr/>
          <a:lstStyle/>
          <a:p>
            <a:fld id="{BB2CE0DE-867F-455F-B20B-96D381B4AB71}" type="slidenum">
              <a:rPr lang="en-US" smtClean="0"/>
              <a:t>31</a:t>
            </a:fld>
            <a:endParaRPr lang="en-US"/>
          </a:p>
        </p:txBody>
      </p:sp>
      <p:pic>
        <p:nvPicPr>
          <p:cNvPr id="6" name="Picture 5">
            <a:extLst>
              <a:ext uri="{FF2B5EF4-FFF2-40B4-BE49-F238E27FC236}">
                <a16:creationId xmlns:a16="http://schemas.microsoft.com/office/drawing/2014/main" id="{F0CCA7B9-FCEC-41C7-BC3F-25F7F8A7579F}"/>
              </a:ext>
            </a:extLst>
          </p:cNvPr>
          <p:cNvPicPr>
            <a:picLocks noChangeAspect="1"/>
          </p:cNvPicPr>
          <p:nvPr/>
        </p:nvPicPr>
        <p:blipFill>
          <a:blip r:embed="rId2"/>
          <a:stretch>
            <a:fillRect/>
          </a:stretch>
        </p:blipFill>
        <p:spPr>
          <a:xfrm>
            <a:off x="812800" y="1117855"/>
            <a:ext cx="7493000" cy="5582429"/>
          </a:xfrm>
          <a:prstGeom prst="rect">
            <a:avLst/>
          </a:prstGeom>
        </p:spPr>
      </p:pic>
    </p:spTree>
    <p:extLst>
      <p:ext uri="{BB962C8B-B14F-4D97-AF65-F5344CB8AC3E}">
        <p14:creationId xmlns:p14="http://schemas.microsoft.com/office/powerpoint/2010/main" val="2959569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C06F2-25D2-478A-9AF4-427555D133F8}"/>
              </a:ext>
            </a:extLst>
          </p:cNvPr>
          <p:cNvSpPr>
            <a:spLocks noGrp="1"/>
          </p:cNvSpPr>
          <p:nvPr>
            <p:ph type="title"/>
          </p:nvPr>
        </p:nvSpPr>
        <p:spPr/>
        <p:txBody>
          <a:bodyPr/>
          <a:lstStyle/>
          <a:p>
            <a:r>
              <a:rPr lang="en-US" dirty="0"/>
              <a:t>Back Propagation Algorithm</a:t>
            </a:r>
            <a:endParaRPr lang="en-IN" dirty="0"/>
          </a:p>
        </p:txBody>
      </p:sp>
      <p:sp>
        <p:nvSpPr>
          <p:cNvPr id="3" name="Content Placeholder 2">
            <a:extLst>
              <a:ext uri="{FF2B5EF4-FFF2-40B4-BE49-F238E27FC236}">
                <a16:creationId xmlns:a16="http://schemas.microsoft.com/office/drawing/2014/main" id="{0243AB32-A9E6-4DB7-A6D1-2407643F1858}"/>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0D53F7B0-DFE5-4A98-8B7B-CE1724AB14C8}"/>
              </a:ext>
            </a:extLst>
          </p:cNvPr>
          <p:cNvSpPr>
            <a:spLocks noGrp="1"/>
          </p:cNvSpPr>
          <p:nvPr>
            <p:ph type="sldNum" sz="quarter" idx="12"/>
          </p:nvPr>
        </p:nvSpPr>
        <p:spPr/>
        <p:txBody>
          <a:bodyPr/>
          <a:lstStyle/>
          <a:p>
            <a:fld id="{BB2CE0DE-867F-455F-B20B-96D381B4AB71}" type="slidenum">
              <a:rPr lang="en-US" smtClean="0"/>
              <a:t>32</a:t>
            </a:fld>
            <a:endParaRPr lang="en-US"/>
          </a:p>
        </p:txBody>
      </p:sp>
      <p:pic>
        <p:nvPicPr>
          <p:cNvPr id="6" name="Picture 5">
            <a:extLst>
              <a:ext uri="{FF2B5EF4-FFF2-40B4-BE49-F238E27FC236}">
                <a16:creationId xmlns:a16="http://schemas.microsoft.com/office/drawing/2014/main" id="{A47D6972-83ED-461C-A68D-28E6D14AADF5}"/>
              </a:ext>
            </a:extLst>
          </p:cNvPr>
          <p:cNvPicPr>
            <a:picLocks noChangeAspect="1"/>
          </p:cNvPicPr>
          <p:nvPr/>
        </p:nvPicPr>
        <p:blipFill>
          <a:blip r:embed="rId2"/>
          <a:stretch>
            <a:fillRect/>
          </a:stretch>
        </p:blipFill>
        <p:spPr>
          <a:xfrm>
            <a:off x="741474" y="1219200"/>
            <a:ext cx="7335726" cy="5232476"/>
          </a:xfrm>
          <a:prstGeom prst="rect">
            <a:avLst/>
          </a:prstGeom>
        </p:spPr>
      </p:pic>
    </p:spTree>
    <p:extLst>
      <p:ext uri="{BB962C8B-B14F-4D97-AF65-F5344CB8AC3E}">
        <p14:creationId xmlns:p14="http://schemas.microsoft.com/office/powerpoint/2010/main" val="28907560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C06F2-25D2-478A-9AF4-427555D133F8}"/>
              </a:ext>
            </a:extLst>
          </p:cNvPr>
          <p:cNvSpPr>
            <a:spLocks noGrp="1"/>
          </p:cNvSpPr>
          <p:nvPr>
            <p:ph type="title"/>
          </p:nvPr>
        </p:nvSpPr>
        <p:spPr/>
        <p:txBody>
          <a:bodyPr/>
          <a:lstStyle/>
          <a:p>
            <a:r>
              <a:rPr lang="en-US" dirty="0"/>
              <a:t>Back Propagation Algorithm</a:t>
            </a:r>
            <a:endParaRPr lang="en-IN" dirty="0"/>
          </a:p>
        </p:txBody>
      </p:sp>
      <p:sp>
        <p:nvSpPr>
          <p:cNvPr id="3" name="Content Placeholder 2">
            <a:extLst>
              <a:ext uri="{FF2B5EF4-FFF2-40B4-BE49-F238E27FC236}">
                <a16:creationId xmlns:a16="http://schemas.microsoft.com/office/drawing/2014/main" id="{0243AB32-A9E6-4DB7-A6D1-2407643F1858}"/>
              </a:ext>
            </a:extLst>
          </p:cNvPr>
          <p:cNvSpPr>
            <a:spLocks noGrp="1"/>
          </p:cNvSpPr>
          <p:nvPr>
            <p:ph idx="1"/>
          </p:nvPr>
        </p:nvSpPr>
        <p:spPr/>
        <p:txBody>
          <a:bodyPr/>
          <a:lstStyle/>
          <a:p>
            <a:endParaRPr lang="en-IN" dirty="0"/>
          </a:p>
        </p:txBody>
      </p:sp>
      <p:sp>
        <p:nvSpPr>
          <p:cNvPr id="4" name="Slide Number Placeholder 3">
            <a:extLst>
              <a:ext uri="{FF2B5EF4-FFF2-40B4-BE49-F238E27FC236}">
                <a16:creationId xmlns:a16="http://schemas.microsoft.com/office/drawing/2014/main" id="{0D53F7B0-DFE5-4A98-8B7B-CE1724AB14C8}"/>
              </a:ext>
            </a:extLst>
          </p:cNvPr>
          <p:cNvSpPr>
            <a:spLocks noGrp="1"/>
          </p:cNvSpPr>
          <p:nvPr>
            <p:ph type="sldNum" sz="quarter" idx="12"/>
          </p:nvPr>
        </p:nvSpPr>
        <p:spPr/>
        <p:txBody>
          <a:bodyPr/>
          <a:lstStyle/>
          <a:p>
            <a:fld id="{BB2CE0DE-867F-455F-B20B-96D381B4AB71}" type="slidenum">
              <a:rPr lang="en-US" smtClean="0"/>
              <a:t>33</a:t>
            </a:fld>
            <a:endParaRPr lang="en-US"/>
          </a:p>
        </p:txBody>
      </p:sp>
      <p:pic>
        <p:nvPicPr>
          <p:cNvPr id="6" name="Picture 5">
            <a:extLst>
              <a:ext uri="{FF2B5EF4-FFF2-40B4-BE49-F238E27FC236}">
                <a16:creationId xmlns:a16="http://schemas.microsoft.com/office/drawing/2014/main" id="{5303301B-1F80-430C-B8AF-671EF0BCBDD4}"/>
              </a:ext>
            </a:extLst>
          </p:cNvPr>
          <p:cNvPicPr>
            <a:picLocks noChangeAspect="1"/>
          </p:cNvPicPr>
          <p:nvPr/>
        </p:nvPicPr>
        <p:blipFill>
          <a:blip r:embed="rId2"/>
          <a:stretch>
            <a:fillRect/>
          </a:stretch>
        </p:blipFill>
        <p:spPr>
          <a:xfrm>
            <a:off x="744967" y="914400"/>
            <a:ext cx="7027433" cy="5714999"/>
          </a:xfrm>
          <a:prstGeom prst="rect">
            <a:avLst/>
          </a:prstGeom>
        </p:spPr>
      </p:pic>
    </p:spTree>
    <p:extLst>
      <p:ext uri="{BB962C8B-B14F-4D97-AF65-F5344CB8AC3E}">
        <p14:creationId xmlns:p14="http://schemas.microsoft.com/office/powerpoint/2010/main" val="32000489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92963-C8A3-2D30-D602-3EACFD6BB668}"/>
              </a:ext>
            </a:extLst>
          </p:cNvPr>
          <p:cNvSpPr>
            <a:spLocks noGrp="1"/>
          </p:cNvSpPr>
          <p:nvPr>
            <p:ph type="title"/>
          </p:nvPr>
        </p:nvSpPr>
        <p:spPr/>
        <p:txBody>
          <a:bodyPr/>
          <a:lstStyle/>
          <a:p>
            <a:r>
              <a:rPr lang="en-US" dirty="0"/>
              <a:t>Question: Back Propagation algorithm</a:t>
            </a:r>
            <a:endParaRPr lang="en-IN" dirty="0"/>
          </a:p>
        </p:txBody>
      </p:sp>
      <p:sp>
        <p:nvSpPr>
          <p:cNvPr id="3" name="Content Placeholder 2">
            <a:extLst>
              <a:ext uri="{FF2B5EF4-FFF2-40B4-BE49-F238E27FC236}">
                <a16:creationId xmlns:a16="http://schemas.microsoft.com/office/drawing/2014/main" id="{CFF6C0B8-B91D-056D-041D-F23A72A05C6F}"/>
              </a:ext>
            </a:extLst>
          </p:cNvPr>
          <p:cNvSpPr>
            <a:spLocks noGrp="1"/>
          </p:cNvSpPr>
          <p:nvPr>
            <p:ph idx="1"/>
          </p:nvPr>
        </p:nvSpPr>
        <p:spPr/>
        <p:txBody>
          <a:bodyPr/>
          <a:lstStyle/>
          <a:p>
            <a:r>
              <a:rPr lang="en-IN" sz="1800" dirty="0"/>
              <a:t>Derive the expression for the local gradient </a:t>
            </a:r>
            <a:r>
              <a:rPr lang="en-IN" sz="1800" dirty="0" err="1"/>
              <a:t>δj</a:t>
            </a:r>
            <a:r>
              <a:rPr lang="en-IN" sz="1800" dirty="0"/>
              <a:t>(n) used to change the synaptic weights in the backpropagation algorithm.</a:t>
            </a:r>
          </a:p>
          <a:p>
            <a:r>
              <a:rPr lang="en-US" sz="1800" dirty="0"/>
              <a:t>Derive the local gradient expressions for Neuron j as an output node and as a hidden node, detailing the differences in their calculations</a:t>
            </a:r>
          </a:p>
        </p:txBody>
      </p:sp>
      <p:sp>
        <p:nvSpPr>
          <p:cNvPr id="4" name="Slide Number Placeholder 3">
            <a:extLst>
              <a:ext uri="{FF2B5EF4-FFF2-40B4-BE49-F238E27FC236}">
                <a16:creationId xmlns:a16="http://schemas.microsoft.com/office/drawing/2014/main" id="{F134B72D-9DC0-FEEA-6F04-4F9B50057635}"/>
              </a:ext>
            </a:extLst>
          </p:cNvPr>
          <p:cNvSpPr>
            <a:spLocks noGrp="1"/>
          </p:cNvSpPr>
          <p:nvPr>
            <p:ph type="sldNum" sz="quarter" idx="12"/>
          </p:nvPr>
        </p:nvSpPr>
        <p:spPr/>
        <p:txBody>
          <a:bodyPr/>
          <a:lstStyle/>
          <a:p>
            <a:fld id="{BB2CE0DE-867F-455F-B20B-96D381B4AB71}" type="slidenum">
              <a:rPr lang="en-US" smtClean="0"/>
              <a:t>34</a:t>
            </a:fld>
            <a:endParaRPr lang="en-US"/>
          </a:p>
        </p:txBody>
      </p:sp>
    </p:spTree>
    <p:extLst>
      <p:ext uri="{BB962C8B-B14F-4D97-AF65-F5344CB8AC3E}">
        <p14:creationId xmlns:p14="http://schemas.microsoft.com/office/powerpoint/2010/main" val="40248936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A07E1-FF36-35F7-2ACD-E3EE566D8723}"/>
              </a:ext>
            </a:extLst>
          </p:cNvPr>
          <p:cNvSpPr>
            <a:spLocks noGrp="1"/>
          </p:cNvSpPr>
          <p:nvPr>
            <p:ph type="title"/>
          </p:nvPr>
        </p:nvSpPr>
        <p:spPr/>
        <p:txBody>
          <a:bodyPr/>
          <a:lstStyle/>
          <a:p>
            <a:r>
              <a:rPr lang="en-US" dirty="0"/>
              <a:t>Question: Back Propagation algorithm</a:t>
            </a:r>
            <a:endParaRPr lang="en-IN" dirty="0"/>
          </a:p>
        </p:txBody>
      </p:sp>
      <p:sp>
        <p:nvSpPr>
          <p:cNvPr id="3" name="Content Placeholder 2">
            <a:extLst>
              <a:ext uri="{FF2B5EF4-FFF2-40B4-BE49-F238E27FC236}">
                <a16:creationId xmlns:a16="http://schemas.microsoft.com/office/drawing/2014/main" id="{B0D0A9FB-5CCE-A49B-4CF9-84067DB1BAC3}"/>
              </a:ext>
            </a:extLst>
          </p:cNvPr>
          <p:cNvSpPr>
            <a:spLocks noGrp="1"/>
          </p:cNvSpPr>
          <p:nvPr>
            <p:ph idx="1"/>
          </p:nvPr>
        </p:nvSpPr>
        <p:spPr/>
        <p:txBody>
          <a:bodyPr/>
          <a:lstStyle/>
          <a:p>
            <a:pPr marL="0" indent="0" algn="just">
              <a:buNone/>
            </a:pPr>
            <a:r>
              <a:rPr lang="en-IN" sz="1800" dirty="0"/>
              <a:t>Consider the network given below apply the backpropagation algorithm to update the weights w1- w8 to obtain the output expected output with the learning rate 0.5. Use sigmoid activation function to train the network.</a:t>
            </a:r>
          </a:p>
          <a:p>
            <a:pPr marL="0" indent="0">
              <a:buNone/>
            </a:pPr>
            <a:endParaRPr lang="en-IN" sz="1800" dirty="0"/>
          </a:p>
        </p:txBody>
      </p:sp>
      <p:sp>
        <p:nvSpPr>
          <p:cNvPr id="4" name="Slide Number Placeholder 3">
            <a:extLst>
              <a:ext uri="{FF2B5EF4-FFF2-40B4-BE49-F238E27FC236}">
                <a16:creationId xmlns:a16="http://schemas.microsoft.com/office/drawing/2014/main" id="{E728BA30-0B03-4BA4-C74A-D030EA2D7F6F}"/>
              </a:ext>
            </a:extLst>
          </p:cNvPr>
          <p:cNvSpPr>
            <a:spLocks noGrp="1"/>
          </p:cNvSpPr>
          <p:nvPr>
            <p:ph type="sldNum" sz="quarter" idx="12"/>
          </p:nvPr>
        </p:nvSpPr>
        <p:spPr/>
        <p:txBody>
          <a:bodyPr/>
          <a:lstStyle/>
          <a:p>
            <a:fld id="{BB2CE0DE-867F-455F-B20B-96D381B4AB71}" type="slidenum">
              <a:rPr lang="en-US" smtClean="0"/>
              <a:t>35</a:t>
            </a:fld>
            <a:endParaRPr lang="en-US"/>
          </a:p>
        </p:txBody>
      </p:sp>
      <p:pic>
        <p:nvPicPr>
          <p:cNvPr id="5" name="Picture 4">
            <a:extLst>
              <a:ext uri="{FF2B5EF4-FFF2-40B4-BE49-F238E27FC236}">
                <a16:creationId xmlns:a16="http://schemas.microsoft.com/office/drawing/2014/main" id="{F54A2BF3-D160-971C-194A-F31C5B56A8C5}"/>
              </a:ext>
            </a:extLst>
          </p:cNvPr>
          <p:cNvPicPr>
            <a:picLocks noChangeAspect="1"/>
          </p:cNvPicPr>
          <p:nvPr/>
        </p:nvPicPr>
        <p:blipFill>
          <a:blip r:embed="rId2"/>
          <a:stretch>
            <a:fillRect/>
          </a:stretch>
        </p:blipFill>
        <p:spPr>
          <a:xfrm>
            <a:off x="1745016" y="2438400"/>
            <a:ext cx="4343400" cy="3387056"/>
          </a:xfrm>
          <a:prstGeom prst="rect">
            <a:avLst/>
          </a:prstGeom>
        </p:spPr>
      </p:pic>
      <p:sp>
        <p:nvSpPr>
          <p:cNvPr id="6" name="TextBox 5">
            <a:extLst>
              <a:ext uri="{FF2B5EF4-FFF2-40B4-BE49-F238E27FC236}">
                <a16:creationId xmlns:a16="http://schemas.microsoft.com/office/drawing/2014/main" id="{B296C0BB-5929-AA8D-E41D-BC5228CCEDFC}"/>
              </a:ext>
            </a:extLst>
          </p:cNvPr>
          <p:cNvSpPr txBox="1"/>
          <p:nvPr/>
        </p:nvSpPr>
        <p:spPr>
          <a:xfrm>
            <a:off x="6155360" y="3149024"/>
            <a:ext cx="4291624" cy="738664"/>
          </a:xfrm>
          <a:prstGeom prst="rect">
            <a:avLst/>
          </a:prstGeom>
          <a:noFill/>
        </p:spPr>
        <p:txBody>
          <a:bodyPr wrap="none" rtlCol="0">
            <a:spAutoFit/>
          </a:bodyPr>
          <a:lstStyle/>
          <a:p>
            <a:r>
              <a:rPr lang="en-US" sz="1400" dirty="0"/>
              <a:t>Neural Network: 2 inputs, 2 hidden neurons, </a:t>
            </a:r>
          </a:p>
          <a:p>
            <a:r>
              <a:rPr lang="en-US" sz="1400" dirty="0"/>
              <a:t>2 output Neurons</a:t>
            </a:r>
          </a:p>
          <a:p>
            <a:endParaRPr lang="en-US" sz="1400" dirty="0"/>
          </a:p>
        </p:txBody>
      </p:sp>
    </p:spTree>
    <p:extLst>
      <p:ext uri="{BB962C8B-B14F-4D97-AF65-F5344CB8AC3E}">
        <p14:creationId xmlns:p14="http://schemas.microsoft.com/office/powerpoint/2010/main" val="17198781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29264-A6FD-4D1D-9A0F-6E41AE8652E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74EA788-C74E-464C-A05E-B97D13238EC7}"/>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D7BB7626-905A-44E6-9E6C-14025C876FBB}"/>
              </a:ext>
            </a:extLst>
          </p:cNvPr>
          <p:cNvSpPr>
            <a:spLocks noGrp="1"/>
          </p:cNvSpPr>
          <p:nvPr>
            <p:ph type="sldNum" sz="quarter" idx="12"/>
          </p:nvPr>
        </p:nvSpPr>
        <p:spPr/>
        <p:txBody>
          <a:bodyPr/>
          <a:lstStyle/>
          <a:p>
            <a:fld id="{BB2CE0DE-867F-455F-B20B-96D381B4AB71}" type="slidenum">
              <a:rPr lang="en-US" smtClean="0"/>
              <a:t>36</a:t>
            </a:fld>
            <a:endParaRPr lang="en-US"/>
          </a:p>
        </p:txBody>
      </p:sp>
      <p:pic>
        <p:nvPicPr>
          <p:cNvPr id="6" name="Picture 5">
            <a:extLst>
              <a:ext uri="{FF2B5EF4-FFF2-40B4-BE49-F238E27FC236}">
                <a16:creationId xmlns:a16="http://schemas.microsoft.com/office/drawing/2014/main" id="{D61389C8-8181-4189-93DA-C0BC12F10F8B}"/>
              </a:ext>
            </a:extLst>
          </p:cNvPr>
          <p:cNvPicPr>
            <a:picLocks noChangeAspect="1"/>
          </p:cNvPicPr>
          <p:nvPr/>
        </p:nvPicPr>
        <p:blipFill>
          <a:blip r:embed="rId2"/>
          <a:stretch>
            <a:fillRect/>
          </a:stretch>
        </p:blipFill>
        <p:spPr>
          <a:xfrm>
            <a:off x="228600" y="0"/>
            <a:ext cx="5940688" cy="6858000"/>
          </a:xfrm>
          <a:prstGeom prst="rect">
            <a:avLst/>
          </a:prstGeom>
        </p:spPr>
      </p:pic>
      <p:pic>
        <p:nvPicPr>
          <p:cNvPr id="8" name="Picture 7">
            <a:extLst>
              <a:ext uri="{FF2B5EF4-FFF2-40B4-BE49-F238E27FC236}">
                <a16:creationId xmlns:a16="http://schemas.microsoft.com/office/drawing/2014/main" id="{01498B8C-739E-48E4-9EA4-77BB93820C8C}"/>
              </a:ext>
            </a:extLst>
          </p:cNvPr>
          <p:cNvPicPr>
            <a:picLocks noChangeAspect="1"/>
          </p:cNvPicPr>
          <p:nvPr/>
        </p:nvPicPr>
        <p:blipFill>
          <a:blip r:embed="rId3"/>
          <a:stretch>
            <a:fillRect/>
          </a:stretch>
        </p:blipFill>
        <p:spPr>
          <a:xfrm>
            <a:off x="6553201" y="0"/>
            <a:ext cx="5486400" cy="6858000"/>
          </a:xfrm>
          <a:prstGeom prst="rect">
            <a:avLst/>
          </a:prstGeom>
        </p:spPr>
      </p:pic>
    </p:spTree>
    <p:extLst>
      <p:ext uri="{BB962C8B-B14F-4D97-AF65-F5344CB8AC3E}">
        <p14:creationId xmlns:p14="http://schemas.microsoft.com/office/powerpoint/2010/main" val="39152539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4F4E-C9DA-48A3-A607-583FC4D0BE8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81FA681-3975-407A-AC99-E5B5A56267C1}"/>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D0D32B68-48DE-40FC-BAF2-5A3FD49AC2DB}"/>
              </a:ext>
            </a:extLst>
          </p:cNvPr>
          <p:cNvSpPr>
            <a:spLocks noGrp="1"/>
          </p:cNvSpPr>
          <p:nvPr>
            <p:ph type="sldNum" sz="quarter" idx="12"/>
          </p:nvPr>
        </p:nvSpPr>
        <p:spPr/>
        <p:txBody>
          <a:bodyPr/>
          <a:lstStyle/>
          <a:p>
            <a:fld id="{BB2CE0DE-867F-455F-B20B-96D381B4AB71}" type="slidenum">
              <a:rPr lang="en-US" smtClean="0"/>
              <a:t>37</a:t>
            </a:fld>
            <a:endParaRPr lang="en-US"/>
          </a:p>
        </p:txBody>
      </p:sp>
      <p:pic>
        <p:nvPicPr>
          <p:cNvPr id="6" name="Picture 5">
            <a:extLst>
              <a:ext uri="{FF2B5EF4-FFF2-40B4-BE49-F238E27FC236}">
                <a16:creationId xmlns:a16="http://schemas.microsoft.com/office/drawing/2014/main" id="{540EE27E-573C-42E7-991E-528E01224A62}"/>
              </a:ext>
            </a:extLst>
          </p:cNvPr>
          <p:cNvPicPr>
            <a:picLocks noChangeAspect="1"/>
          </p:cNvPicPr>
          <p:nvPr/>
        </p:nvPicPr>
        <p:blipFill>
          <a:blip r:embed="rId2"/>
          <a:stretch>
            <a:fillRect/>
          </a:stretch>
        </p:blipFill>
        <p:spPr>
          <a:xfrm>
            <a:off x="152400" y="74800"/>
            <a:ext cx="5334000" cy="6708399"/>
          </a:xfrm>
          <a:prstGeom prst="rect">
            <a:avLst/>
          </a:prstGeom>
        </p:spPr>
      </p:pic>
      <p:pic>
        <p:nvPicPr>
          <p:cNvPr id="8" name="Picture 7">
            <a:extLst>
              <a:ext uri="{FF2B5EF4-FFF2-40B4-BE49-F238E27FC236}">
                <a16:creationId xmlns:a16="http://schemas.microsoft.com/office/drawing/2014/main" id="{7EBA6130-1C4A-4C35-B8E6-9C4DEB6BACFC}"/>
              </a:ext>
            </a:extLst>
          </p:cNvPr>
          <p:cNvPicPr>
            <a:picLocks noChangeAspect="1"/>
          </p:cNvPicPr>
          <p:nvPr/>
        </p:nvPicPr>
        <p:blipFill>
          <a:blip r:embed="rId3"/>
          <a:stretch>
            <a:fillRect/>
          </a:stretch>
        </p:blipFill>
        <p:spPr>
          <a:xfrm>
            <a:off x="5803211" y="89773"/>
            <a:ext cx="6248399" cy="6615827"/>
          </a:xfrm>
          <a:prstGeom prst="rect">
            <a:avLst/>
          </a:prstGeom>
        </p:spPr>
      </p:pic>
    </p:spTree>
    <p:extLst>
      <p:ext uri="{BB962C8B-B14F-4D97-AF65-F5344CB8AC3E}">
        <p14:creationId xmlns:p14="http://schemas.microsoft.com/office/powerpoint/2010/main" val="2298496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BC032-AF9A-4B5C-951A-F8957139F4F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19FC868-48E4-4E29-9813-B7F0B75F7DBD}"/>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46B438E2-D3CF-4F6C-8C55-22AB465BE218}"/>
              </a:ext>
            </a:extLst>
          </p:cNvPr>
          <p:cNvSpPr>
            <a:spLocks noGrp="1"/>
          </p:cNvSpPr>
          <p:nvPr>
            <p:ph type="sldNum" sz="quarter" idx="12"/>
          </p:nvPr>
        </p:nvSpPr>
        <p:spPr/>
        <p:txBody>
          <a:bodyPr/>
          <a:lstStyle/>
          <a:p>
            <a:fld id="{BB2CE0DE-867F-455F-B20B-96D381B4AB71}" type="slidenum">
              <a:rPr lang="en-US" smtClean="0"/>
              <a:t>38</a:t>
            </a:fld>
            <a:endParaRPr lang="en-US"/>
          </a:p>
        </p:txBody>
      </p:sp>
      <p:pic>
        <p:nvPicPr>
          <p:cNvPr id="6" name="Picture 5">
            <a:extLst>
              <a:ext uri="{FF2B5EF4-FFF2-40B4-BE49-F238E27FC236}">
                <a16:creationId xmlns:a16="http://schemas.microsoft.com/office/drawing/2014/main" id="{DEFF5CB1-2B89-47A4-908D-B0BBD6AAADCE}"/>
              </a:ext>
            </a:extLst>
          </p:cNvPr>
          <p:cNvPicPr>
            <a:picLocks noChangeAspect="1"/>
          </p:cNvPicPr>
          <p:nvPr/>
        </p:nvPicPr>
        <p:blipFill>
          <a:blip r:embed="rId2"/>
          <a:stretch>
            <a:fillRect/>
          </a:stretch>
        </p:blipFill>
        <p:spPr>
          <a:xfrm>
            <a:off x="381000" y="15949"/>
            <a:ext cx="5410199" cy="6689651"/>
          </a:xfrm>
          <a:prstGeom prst="rect">
            <a:avLst/>
          </a:prstGeom>
        </p:spPr>
      </p:pic>
      <p:pic>
        <p:nvPicPr>
          <p:cNvPr id="8" name="Picture 7">
            <a:extLst>
              <a:ext uri="{FF2B5EF4-FFF2-40B4-BE49-F238E27FC236}">
                <a16:creationId xmlns:a16="http://schemas.microsoft.com/office/drawing/2014/main" id="{CA14D8A1-2141-44B5-8AAE-0F9AE1D8BC31}"/>
              </a:ext>
            </a:extLst>
          </p:cNvPr>
          <p:cNvPicPr>
            <a:picLocks noChangeAspect="1"/>
          </p:cNvPicPr>
          <p:nvPr/>
        </p:nvPicPr>
        <p:blipFill>
          <a:blip r:embed="rId3"/>
          <a:stretch>
            <a:fillRect/>
          </a:stretch>
        </p:blipFill>
        <p:spPr>
          <a:xfrm>
            <a:off x="6089650" y="56635"/>
            <a:ext cx="5949949" cy="6648965"/>
          </a:xfrm>
          <a:prstGeom prst="rect">
            <a:avLst/>
          </a:prstGeom>
        </p:spPr>
      </p:pic>
    </p:spTree>
    <p:extLst>
      <p:ext uri="{BB962C8B-B14F-4D97-AF65-F5344CB8AC3E}">
        <p14:creationId xmlns:p14="http://schemas.microsoft.com/office/powerpoint/2010/main" val="20909129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53C18-8473-4F45-B154-459ACF18567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4389DE0-B024-4B05-9D56-D1F5DFC2E2B8}"/>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40A78427-0E67-4BAF-8B03-9C325C6EC639}"/>
              </a:ext>
            </a:extLst>
          </p:cNvPr>
          <p:cNvSpPr>
            <a:spLocks noGrp="1"/>
          </p:cNvSpPr>
          <p:nvPr>
            <p:ph type="sldNum" sz="quarter" idx="12"/>
          </p:nvPr>
        </p:nvSpPr>
        <p:spPr/>
        <p:txBody>
          <a:bodyPr/>
          <a:lstStyle/>
          <a:p>
            <a:fld id="{BB2CE0DE-867F-455F-B20B-96D381B4AB71}" type="slidenum">
              <a:rPr lang="en-US" smtClean="0"/>
              <a:t>39</a:t>
            </a:fld>
            <a:endParaRPr lang="en-US"/>
          </a:p>
        </p:txBody>
      </p:sp>
      <p:pic>
        <p:nvPicPr>
          <p:cNvPr id="6" name="Picture 5">
            <a:extLst>
              <a:ext uri="{FF2B5EF4-FFF2-40B4-BE49-F238E27FC236}">
                <a16:creationId xmlns:a16="http://schemas.microsoft.com/office/drawing/2014/main" id="{7E6C4E59-E2BD-4904-BA9C-F308D2CE0555}"/>
              </a:ext>
            </a:extLst>
          </p:cNvPr>
          <p:cNvPicPr>
            <a:picLocks noChangeAspect="1"/>
          </p:cNvPicPr>
          <p:nvPr/>
        </p:nvPicPr>
        <p:blipFill>
          <a:blip r:embed="rId2"/>
          <a:stretch>
            <a:fillRect/>
          </a:stretch>
        </p:blipFill>
        <p:spPr>
          <a:xfrm>
            <a:off x="228600" y="136451"/>
            <a:ext cx="5293211" cy="6637338"/>
          </a:xfrm>
          <a:prstGeom prst="rect">
            <a:avLst/>
          </a:prstGeom>
        </p:spPr>
      </p:pic>
      <p:pic>
        <p:nvPicPr>
          <p:cNvPr id="8" name="Picture 7">
            <a:extLst>
              <a:ext uri="{FF2B5EF4-FFF2-40B4-BE49-F238E27FC236}">
                <a16:creationId xmlns:a16="http://schemas.microsoft.com/office/drawing/2014/main" id="{967D362E-DB06-42AC-B521-A302AABD3783}"/>
              </a:ext>
            </a:extLst>
          </p:cNvPr>
          <p:cNvPicPr>
            <a:picLocks noChangeAspect="1"/>
          </p:cNvPicPr>
          <p:nvPr/>
        </p:nvPicPr>
        <p:blipFill>
          <a:blip r:embed="rId3"/>
          <a:stretch>
            <a:fillRect/>
          </a:stretch>
        </p:blipFill>
        <p:spPr>
          <a:xfrm>
            <a:off x="6059444" y="152400"/>
            <a:ext cx="5760022" cy="6705600"/>
          </a:xfrm>
          <a:prstGeom prst="rect">
            <a:avLst/>
          </a:prstGeom>
        </p:spPr>
      </p:pic>
    </p:spTree>
    <p:extLst>
      <p:ext uri="{BB962C8B-B14F-4D97-AF65-F5344CB8AC3E}">
        <p14:creationId xmlns:p14="http://schemas.microsoft.com/office/powerpoint/2010/main" val="1231048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DC7D3-53AD-4E28-8F80-3A529242B114}"/>
              </a:ext>
            </a:extLst>
          </p:cNvPr>
          <p:cNvSpPr>
            <a:spLocks noGrp="1"/>
          </p:cNvSpPr>
          <p:nvPr>
            <p:ph type="title"/>
          </p:nvPr>
        </p:nvSpPr>
        <p:spPr/>
        <p:txBody>
          <a:bodyPr/>
          <a:lstStyle/>
          <a:p>
            <a:r>
              <a:rPr lang="en-US" dirty="0"/>
              <a:t>XOR – Non linearly separable function </a:t>
            </a:r>
            <a:endParaRPr lang="en-IN" dirty="0"/>
          </a:p>
        </p:txBody>
      </p:sp>
      <p:sp>
        <p:nvSpPr>
          <p:cNvPr id="3" name="Content Placeholder 2">
            <a:extLst>
              <a:ext uri="{FF2B5EF4-FFF2-40B4-BE49-F238E27FC236}">
                <a16:creationId xmlns:a16="http://schemas.microsoft.com/office/drawing/2014/main" id="{133D2CFF-2C20-473B-8624-126B834087F5}"/>
              </a:ext>
            </a:extLst>
          </p:cNvPr>
          <p:cNvSpPr>
            <a:spLocks noGrp="1"/>
          </p:cNvSpPr>
          <p:nvPr>
            <p:ph idx="1"/>
          </p:nvPr>
        </p:nvSpPr>
        <p:spPr/>
        <p:txBody>
          <a:bodyPr/>
          <a:lstStyle/>
          <a:p>
            <a:pPr algn="just"/>
            <a:r>
              <a:rPr lang="en-US" sz="2000" dirty="0"/>
              <a:t>A typical example of non-linearly separable function is the XOR that computes the logical exclusive or.. </a:t>
            </a:r>
          </a:p>
          <a:p>
            <a:pPr algn="just"/>
            <a:r>
              <a:rPr lang="en-US" sz="2000" dirty="0"/>
              <a:t>This function takes two input arguments with values in {0,1} and returns one output in {0,1}, </a:t>
            </a:r>
          </a:p>
          <a:p>
            <a:pPr algn="just"/>
            <a:r>
              <a:rPr lang="en-US" sz="2000" dirty="0"/>
              <a:t>Here 0 and 1 are encoding of the truth values false and true, </a:t>
            </a:r>
          </a:p>
          <a:p>
            <a:pPr algn="just"/>
            <a:r>
              <a:rPr lang="en-US" sz="2000" dirty="0"/>
              <a:t>The output is true if and only if the two inputs have different truth values. </a:t>
            </a:r>
          </a:p>
          <a:p>
            <a:pPr algn="just"/>
            <a:r>
              <a:rPr lang="en-US" sz="2000" dirty="0"/>
              <a:t>XOR is non linearly separable function which can not be modeled by perceptron. </a:t>
            </a:r>
          </a:p>
          <a:p>
            <a:pPr algn="just"/>
            <a:r>
              <a:rPr lang="en-US" sz="2000" dirty="0"/>
              <a:t>For such functions we have to use multilayer perceptron.</a:t>
            </a:r>
            <a:endParaRPr lang="en-IN" sz="2000" dirty="0"/>
          </a:p>
        </p:txBody>
      </p:sp>
      <p:sp>
        <p:nvSpPr>
          <p:cNvPr id="4" name="Date Placeholder 3">
            <a:extLst>
              <a:ext uri="{FF2B5EF4-FFF2-40B4-BE49-F238E27FC236}">
                <a16:creationId xmlns:a16="http://schemas.microsoft.com/office/drawing/2014/main" id="{2A53AF09-EDAD-4740-8724-8CCB3374EB7F}"/>
              </a:ext>
            </a:extLst>
          </p:cNvPr>
          <p:cNvSpPr>
            <a:spLocks noGrp="1"/>
          </p:cNvSpPr>
          <p:nvPr>
            <p:ph type="dt" sz="half" idx="10"/>
          </p:nvPr>
        </p:nvSpPr>
        <p:spPr/>
        <p:txBody>
          <a:bodyPr/>
          <a:lstStyle/>
          <a:p>
            <a:fld id="{59A993AC-6FC6-4FD7-BA84-6FD82A41DCAC}" type="datetime3">
              <a:rPr lang="en-US" smtClean="0"/>
              <a:t>17 February 2026</a:t>
            </a:fld>
            <a:endParaRPr lang="en-US"/>
          </a:p>
        </p:txBody>
      </p:sp>
      <p:sp>
        <p:nvSpPr>
          <p:cNvPr id="5" name="Footer Placeholder 4">
            <a:extLst>
              <a:ext uri="{FF2B5EF4-FFF2-40B4-BE49-F238E27FC236}">
                <a16:creationId xmlns:a16="http://schemas.microsoft.com/office/drawing/2014/main" id="{5074B6AA-114C-42E4-8C63-A709DB610999}"/>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1945C7C6-DC03-4998-A72B-07D49412DED5}"/>
              </a:ext>
            </a:extLst>
          </p:cNvPr>
          <p:cNvSpPr>
            <a:spLocks noGrp="1"/>
          </p:cNvSpPr>
          <p:nvPr>
            <p:ph type="sldNum" sz="quarter" idx="12"/>
          </p:nvPr>
        </p:nvSpPr>
        <p:spPr/>
        <p:txBody>
          <a:bodyPr/>
          <a:lstStyle/>
          <a:p>
            <a:fld id="{BB2CE0DE-867F-455F-B20B-96D381B4AB71}" type="slidenum">
              <a:rPr lang="en-US" smtClean="0"/>
              <a:t>4</a:t>
            </a:fld>
            <a:endParaRPr lang="en-US"/>
          </a:p>
        </p:txBody>
      </p:sp>
    </p:spTree>
    <p:extLst>
      <p:ext uri="{BB962C8B-B14F-4D97-AF65-F5344CB8AC3E}">
        <p14:creationId xmlns:p14="http://schemas.microsoft.com/office/powerpoint/2010/main" val="33119227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D4396-4256-4DD8-B45C-F9D6A31216E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04BF891-D93D-45F9-8FE6-79C817A26F86}"/>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2B379775-6436-47CF-8BA2-30B52C7B3212}"/>
              </a:ext>
            </a:extLst>
          </p:cNvPr>
          <p:cNvSpPr>
            <a:spLocks noGrp="1"/>
          </p:cNvSpPr>
          <p:nvPr>
            <p:ph type="sldNum" sz="quarter" idx="12"/>
          </p:nvPr>
        </p:nvSpPr>
        <p:spPr/>
        <p:txBody>
          <a:bodyPr/>
          <a:lstStyle/>
          <a:p>
            <a:fld id="{BB2CE0DE-867F-455F-B20B-96D381B4AB71}" type="slidenum">
              <a:rPr lang="en-US" smtClean="0"/>
              <a:t>40</a:t>
            </a:fld>
            <a:endParaRPr lang="en-US"/>
          </a:p>
        </p:txBody>
      </p:sp>
      <p:pic>
        <p:nvPicPr>
          <p:cNvPr id="6" name="Picture 5">
            <a:extLst>
              <a:ext uri="{FF2B5EF4-FFF2-40B4-BE49-F238E27FC236}">
                <a16:creationId xmlns:a16="http://schemas.microsoft.com/office/drawing/2014/main" id="{F19C4BC0-95CB-4320-85B6-89112EFD41F3}"/>
              </a:ext>
            </a:extLst>
          </p:cNvPr>
          <p:cNvPicPr>
            <a:picLocks noChangeAspect="1"/>
          </p:cNvPicPr>
          <p:nvPr/>
        </p:nvPicPr>
        <p:blipFill>
          <a:blip r:embed="rId2"/>
          <a:stretch>
            <a:fillRect/>
          </a:stretch>
        </p:blipFill>
        <p:spPr>
          <a:xfrm>
            <a:off x="304800" y="67339"/>
            <a:ext cx="5616869" cy="6723321"/>
          </a:xfrm>
          <a:prstGeom prst="rect">
            <a:avLst/>
          </a:prstGeom>
        </p:spPr>
      </p:pic>
      <p:pic>
        <p:nvPicPr>
          <p:cNvPr id="8" name="Picture 7">
            <a:extLst>
              <a:ext uri="{FF2B5EF4-FFF2-40B4-BE49-F238E27FC236}">
                <a16:creationId xmlns:a16="http://schemas.microsoft.com/office/drawing/2014/main" id="{32085F85-8D00-4256-88E0-E83F059CCF5A}"/>
              </a:ext>
            </a:extLst>
          </p:cNvPr>
          <p:cNvPicPr>
            <a:picLocks noChangeAspect="1"/>
          </p:cNvPicPr>
          <p:nvPr/>
        </p:nvPicPr>
        <p:blipFill>
          <a:blip r:embed="rId3"/>
          <a:stretch>
            <a:fillRect/>
          </a:stretch>
        </p:blipFill>
        <p:spPr>
          <a:xfrm>
            <a:off x="6386646" y="144461"/>
            <a:ext cx="5512564" cy="6569076"/>
          </a:xfrm>
          <a:prstGeom prst="rect">
            <a:avLst/>
          </a:prstGeom>
        </p:spPr>
      </p:pic>
    </p:spTree>
    <p:extLst>
      <p:ext uri="{BB962C8B-B14F-4D97-AF65-F5344CB8AC3E}">
        <p14:creationId xmlns:p14="http://schemas.microsoft.com/office/powerpoint/2010/main" val="5588373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97DA6-286D-727C-36C2-F704596D4E0A}"/>
              </a:ext>
            </a:extLst>
          </p:cNvPr>
          <p:cNvSpPr>
            <a:spLocks noGrp="1"/>
          </p:cNvSpPr>
          <p:nvPr>
            <p:ph type="title"/>
          </p:nvPr>
        </p:nvSpPr>
        <p:spPr/>
        <p:txBody>
          <a:bodyPr/>
          <a:lstStyle/>
          <a:p>
            <a:r>
              <a:rPr lang="en-US" dirty="0"/>
              <a:t>Question: Back Propagation algorithm</a:t>
            </a:r>
            <a:endParaRPr lang="en-IN" dirty="0"/>
          </a:p>
        </p:txBody>
      </p:sp>
      <p:sp>
        <p:nvSpPr>
          <p:cNvPr id="3" name="Content Placeholder 2">
            <a:extLst>
              <a:ext uri="{FF2B5EF4-FFF2-40B4-BE49-F238E27FC236}">
                <a16:creationId xmlns:a16="http://schemas.microsoft.com/office/drawing/2014/main" id="{9259676B-AD57-E7EA-4BE0-CD2B205D4E1A}"/>
              </a:ext>
            </a:extLst>
          </p:cNvPr>
          <p:cNvSpPr>
            <a:spLocks noGrp="1"/>
          </p:cNvSpPr>
          <p:nvPr>
            <p:ph idx="1"/>
          </p:nvPr>
        </p:nvSpPr>
        <p:spPr/>
        <p:txBody>
          <a:bodyPr/>
          <a:lstStyle/>
          <a:p>
            <a:pPr marL="0" indent="0">
              <a:buNone/>
            </a:pPr>
            <a:r>
              <a:rPr lang="en-US" sz="1800" dirty="0"/>
              <a:t>Consider a multilayer feed-forward neural network given below. Let the learning rate be 0.5. Assume initial values of weights and biases as given in the figure below. Show weight and bias updates by using back-propagation algorithm. Assume that sigmoid activation function is used in the network. </a:t>
            </a:r>
            <a:endParaRPr lang="en-IN" sz="1800" dirty="0"/>
          </a:p>
        </p:txBody>
      </p:sp>
      <p:sp>
        <p:nvSpPr>
          <p:cNvPr id="4" name="Slide Number Placeholder 3">
            <a:extLst>
              <a:ext uri="{FF2B5EF4-FFF2-40B4-BE49-F238E27FC236}">
                <a16:creationId xmlns:a16="http://schemas.microsoft.com/office/drawing/2014/main" id="{22CB1641-9859-06F5-3FAC-D09F6E247652}"/>
              </a:ext>
            </a:extLst>
          </p:cNvPr>
          <p:cNvSpPr>
            <a:spLocks noGrp="1"/>
          </p:cNvSpPr>
          <p:nvPr>
            <p:ph type="sldNum" sz="quarter" idx="12"/>
          </p:nvPr>
        </p:nvSpPr>
        <p:spPr/>
        <p:txBody>
          <a:bodyPr/>
          <a:lstStyle/>
          <a:p>
            <a:fld id="{BB2CE0DE-867F-455F-B20B-96D381B4AB71}" type="slidenum">
              <a:rPr lang="en-US" smtClean="0"/>
              <a:t>41</a:t>
            </a:fld>
            <a:endParaRPr lang="en-US"/>
          </a:p>
        </p:txBody>
      </p:sp>
      <p:pic>
        <p:nvPicPr>
          <p:cNvPr id="6" name="Picture 5">
            <a:extLst>
              <a:ext uri="{FF2B5EF4-FFF2-40B4-BE49-F238E27FC236}">
                <a16:creationId xmlns:a16="http://schemas.microsoft.com/office/drawing/2014/main" id="{4CC124D5-048A-B560-880A-0C884855A8F9}"/>
              </a:ext>
            </a:extLst>
          </p:cNvPr>
          <p:cNvPicPr>
            <a:picLocks noChangeAspect="1"/>
          </p:cNvPicPr>
          <p:nvPr/>
        </p:nvPicPr>
        <p:blipFill>
          <a:blip r:embed="rId2"/>
          <a:stretch>
            <a:fillRect/>
          </a:stretch>
        </p:blipFill>
        <p:spPr>
          <a:xfrm>
            <a:off x="2514601" y="2828438"/>
            <a:ext cx="4658375" cy="3496163"/>
          </a:xfrm>
          <a:prstGeom prst="rect">
            <a:avLst/>
          </a:prstGeom>
        </p:spPr>
      </p:pic>
    </p:spTree>
    <p:extLst>
      <p:ext uri="{BB962C8B-B14F-4D97-AF65-F5344CB8AC3E}">
        <p14:creationId xmlns:p14="http://schemas.microsoft.com/office/powerpoint/2010/main" val="20109302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5A706-1F26-5F1C-E8D7-2B9C4D27E255}"/>
              </a:ext>
            </a:extLst>
          </p:cNvPr>
          <p:cNvSpPr>
            <a:spLocks noGrp="1"/>
          </p:cNvSpPr>
          <p:nvPr>
            <p:ph type="title"/>
          </p:nvPr>
        </p:nvSpPr>
        <p:spPr/>
        <p:txBody>
          <a:bodyPr/>
          <a:lstStyle/>
          <a:p>
            <a:r>
              <a:rPr lang="en-US" dirty="0"/>
              <a:t>Question: Back Propagation algorithm</a:t>
            </a:r>
            <a:endParaRPr lang="en-IN" dirty="0"/>
          </a:p>
        </p:txBody>
      </p:sp>
      <p:sp>
        <p:nvSpPr>
          <p:cNvPr id="3" name="Content Placeholder 2">
            <a:extLst>
              <a:ext uri="{FF2B5EF4-FFF2-40B4-BE49-F238E27FC236}">
                <a16:creationId xmlns:a16="http://schemas.microsoft.com/office/drawing/2014/main" id="{F536822B-E29B-B587-0BE6-FE63A13F05E8}"/>
              </a:ext>
            </a:extLst>
          </p:cNvPr>
          <p:cNvSpPr>
            <a:spLocks noGrp="1"/>
          </p:cNvSpPr>
          <p:nvPr>
            <p:ph idx="1"/>
          </p:nvPr>
        </p:nvSpPr>
        <p:spPr/>
        <p:txBody>
          <a:bodyPr/>
          <a:lstStyle/>
          <a:p>
            <a:pPr marL="0" indent="0">
              <a:buNone/>
            </a:pPr>
            <a:r>
              <a:rPr lang="en-US" sz="1600" dirty="0"/>
              <a:t>Apply the backpropagation algorithm for the network given below to update the weights w1- w8 to obtain the expected output with the learning rate 0.6. Use sigmoid activation function to train the network. In the network, i1, i2 are input layer neurons, h1 and h2 in hidden layer neurons and o1 and o2 are output layer neurons.</a:t>
            </a:r>
            <a:endParaRPr lang="en-IN" sz="1600" dirty="0"/>
          </a:p>
        </p:txBody>
      </p:sp>
      <p:sp>
        <p:nvSpPr>
          <p:cNvPr id="4" name="Slide Number Placeholder 3">
            <a:extLst>
              <a:ext uri="{FF2B5EF4-FFF2-40B4-BE49-F238E27FC236}">
                <a16:creationId xmlns:a16="http://schemas.microsoft.com/office/drawing/2014/main" id="{80A0E59C-0E7E-84B2-A8AF-4F268762E37C}"/>
              </a:ext>
            </a:extLst>
          </p:cNvPr>
          <p:cNvSpPr>
            <a:spLocks noGrp="1"/>
          </p:cNvSpPr>
          <p:nvPr>
            <p:ph type="sldNum" sz="quarter" idx="12"/>
          </p:nvPr>
        </p:nvSpPr>
        <p:spPr/>
        <p:txBody>
          <a:bodyPr/>
          <a:lstStyle/>
          <a:p>
            <a:fld id="{BB2CE0DE-867F-455F-B20B-96D381B4AB71}" type="slidenum">
              <a:rPr lang="en-US" smtClean="0"/>
              <a:t>42</a:t>
            </a:fld>
            <a:endParaRPr lang="en-US"/>
          </a:p>
        </p:txBody>
      </p:sp>
      <p:pic>
        <p:nvPicPr>
          <p:cNvPr id="6" name="Picture 5">
            <a:extLst>
              <a:ext uri="{FF2B5EF4-FFF2-40B4-BE49-F238E27FC236}">
                <a16:creationId xmlns:a16="http://schemas.microsoft.com/office/drawing/2014/main" id="{3CD7E97C-F4B8-0CC7-97AB-FD506F27F9E6}"/>
              </a:ext>
            </a:extLst>
          </p:cNvPr>
          <p:cNvPicPr>
            <a:picLocks noChangeAspect="1"/>
          </p:cNvPicPr>
          <p:nvPr/>
        </p:nvPicPr>
        <p:blipFill>
          <a:blip r:embed="rId2"/>
          <a:stretch>
            <a:fillRect/>
          </a:stretch>
        </p:blipFill>
        <p:spPr>
          <a:xfrm>
            <a:off x="3429000" y="2356925"/>
            <a:ext cx="4210404" cy="3854261"/>
          </a:xfrm>
          <a:prstGeom prst="rect">
            <a:avLst/>
          </a:prstGeom>
        </p:spPr>
      </p:pic>
    </p:spTree>
    <p:extLst>
      <p:ext uri="{BB962C8B-B14F-4D97-AF65-F5344CB8AC3E}">
        <p14:creationId xmlns:p14="http://schemas.microsoft.com/office/powerpoint/2010/main" val="36874144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0419F-25A4-7CE0-0E6F-02780EA7CE11}"/>
              </a:ext>
            </a:extLst>
          </p:cNvPr>
          <p:cNvSpPr>
            <a:spLocks noGrp="1"/>
          </p:cNvSpPr>
          <p:nvPr>
            <p:ph type="title"/>
          </p:nvPr>
        </p:nvSpPr>
        <p:spPr/>
        <p:txBody>
          <a:bodyPr/>
          <a:lstStyle/>
          <a:p>
            <a:r>
              <a:rPr lang="en-US" dirty="0"/>
              <a:t>Question: Back Propagation algorithm</a:t>
            </a:r>
            <a:endParaRPr lang="en-IN" dirty="0"/>
          </a:p>
        </p:txBody>
      </p:sp>
      <p:sp>
        <p:nvSpPr>
          <p:cNvPr id="3" name="Content Placeholder 2">
            <a:extLst>
              <a:ext uri="{FF2B5EF4-FFF2-40B4-BE49-F238E27FC236}">
                <a16:creationId xmlns:a16="http://schemas.microsoft.com/office/drawing/2014/main" id="{68A58B03-6B9B-7BE0-C1FF-A31A8C0FEFEF}"/>
              </a:ext>
            </a:extLst>
          </p:cNvPr>
          <p:cNvSpPr>
            <a:spLocks noGrp="1"/>
          </p:cNvSpPr>
          <p:nvPr>
            <p:ph idx="1"/>
          </p:nvPr>
        </p:nvSpPr>
        <p:spPr/>
        <p:txBody>
          <a:bodyPr/>
          <a:lstStyle/>
          <a:p>
            <a:pPr marL="0" indent="0" algn="just">
              <a:buNone/>
            </a:pPr>
            <a:r>
              <a:rPr lang="en-US" sz="1800" dirty="0"/>
              <a:t>Assume that the neurons have the sigmoid activation function to perform forward and backward pass on the network. And also assume that the actual output of y is 0.5 and the learning rate is 1. Show weight updates by using back-propagation algorithm.</a:t>
            </a:r>
            <a:endParaRPr lang="en-IN" sz="1800" dirty="0"/>
          </a:p>
        </p:txBody>
      </p:sp>
      <p:sp>
        <p:nvSpPr>
          <p:cNvPr id="4" name="Slide Number Placeholder 3">
            <a:extLst>
              <a:ext uri="{FF2B5EF4-FFF2-40B4-BE49-F238E27FC236}">
                <a16:creationId xmlns:a16="http://schemas.microsoft.com/office/drawing/2014/main" id="{48D1CC2C-0945-A9FD-7AA5-8E8BA7F55A1B}"/>
              </a:ext>
            </a:extLst>
          </p:cNvPr>
          <p:cNvSpPr>
            <a:spLocks noGrp="1"/>
          </p:cNvSpPr>
          <p:nvPr>
            <p:ph type="sldNum" sz="quarter" idx="12"/>
          </p:nvPr>
        </p:nvSpPr>
        <p:spPr/>
        <p:txBody>
          <a:bodyPr/>
          <a:lstStyle/>
          <a:p>
            <a:fld id="{BB2CE0DE-867F-455F-B20B-96D381B4AB71}" type="slidenum">
              <a:rPr lang="en-US" smtClean="0"/>
              <a:t>43</a:t>
            </a:fld>
            <a:endParaRPr lang="en-US"/>
          </a:p>
        </p:txBody>
      </p:sp>
      <p:pic>
        <p:nvPicPr>
          <p:cNvPr id="6" name="Picture 5">
            <a:extLst>
              <a:ext uri="{FF2B5EF4-FFF2-40B4-BE49-F238E27FC236}">
                <a16:creationId xmlns:a16="http://schemas.microsoft.com/office/drawing/2014/main" id="{5543EC0D-EE7B-529D-24FB-17D9D9279856}"/>
              </a:ext>
            </a:extLst>
          </p:cNvPr>
          <p:cNvPicPr>
            <a:picLocks noChangeAspect="1"/>
          </p:cNvPicPr>
          <p:nvPr/>
        </p:nvPicPr>
        <p:blipFill>
          <a:blip r:embed="rId2"/>
          <a:stretch>
            <a:fillRect/>
          </a:stretch>
        </p:blipFill>
        <p:spPr>
          <a:xfrm>
            <a:off x="2196202" y="2500183"/>
            <a:ext cx="6118498" cy="2910017"/>
          </a:xfrm>
          <a:prstGeom prst="rect">
            <a:avLst/>
          </a:prstGeom>
        </p:spPr>
      </p:pic>
    </p:spTree>
    <p:extLst>
      <p:ext uri="{BB962C8B-B14F-4D97-AF65-F5344CB8AC3E}">
        <p14:creationId xmlns:p14="http://schemas.microsoft.com/office/powerpoint/2010/main" val="40253770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159BB-56AB-A5B6-2DBE-B6601AD81034}"/>
              </a:ext>
            </a:extLst>
          </p:cNvPr>
          <p:cNvSpPr>
            <a:spLocks noGrp="1"/>
          </p:cNvSpPr>
          <p:nvPr>
            <p:ph type="title"/>
          </p:nvPr>
        </p:nvSpPr>
        <p:spPr/>
        <p:txBody>
          <a:bodyPr/>
          <a:lstStyle/>
          <a:p>
            <a:r>
              <a:rPr lang="en-US" dirty="0" err="1"/>
              <a:t>Question:Back</a:t>
            </a:r>
            <a:r>
              <a:rPr lang="en-US" dirty="0"/>
              <a:t> Propagation algorithm</a:t>
            </a:r>
            <a:endParaRPr lang="en-IN" dirty="0"/>
          </a:p>
        </p:txBody>
      </p:sp>
      <p:sp>
        <p:nvSpPr>
          <p:cNvPr id="3" name="Content Placeholder 2">
            <a:extLst>
              <a:ext uri="{FF2B5EF4-FFF2-40B4-BE49-F238E27FC236}">
                <a16:creationId xmlns:a16="http://schemas.microsoft.com/office/drawing/2014/main" id="{DCEEF520-93FD-299D-915E-1940D6C2CDC0}"/>
              </a:ext>
            </a:extLst>
          </p:cNvPr>
          <p:cNvSpPr>
            <a:spLocks noGrp="1"/>
          </p:cNvSpPr>
          <p:nvPr>
            <p:ph idx="1"/>
          </p:nvPr>
        </p:nvSpPr>
        <p:spPr/>
        <p:txBody>
          <a:bodyPr/>
          <a:lstStyle/>
          <a:p>
            <a:r>
              <a:rPr lang="en-US" sz="1600" dirty="0"/>
              <a:t>Consider the network given below apply the backpropagation algorithm to update the weights w1- w8 to obtain the output expected output with the learning rate 0.6. Use sigmoid activation function to train the network.</a:t>
            </a:r>
            <a:endParaRPr lang="en-IN" sz="1600" dirty="0"/>
          </a:p>
          <a:p>
            <a:endParaRPr lang="en-IN" sz="1600" dirty="0"/>
          </a:p>
        </p:txBody>
      </p:sp>
      <p:sp>
        <p:nvSpPr>
          <p:cNvPr id="4" name="Slide Number Placeholder 3">
            <a:extLst>
              <a:ext uri="{FF2B5EF4-FFF2-40B4-BE49-F238E27FC236}">
                <a16:creationId xmlns:a16="http://schemas.microsoft.com/office/drawing/2014/main" id="{472748C3-34D8-9DD3-F5C7-CAD6560E0C2F}"/>
              </a:ext>
            </a:extLst>
          </p:cNvPr>
          <p:cNvSpPr>
            <a:spLocks noGrp="1"/>
          </p:cNvSpPr>
          <p:nvPr>
            <p:ph type="sldNum" sz="quarter" idx="12"/>
          </p:nvPr>
        </p:nvSpPr>
        <p:spPr/>
        <p:txBody>
          <a:bodyPr/>
          <a:lstStyle/>
          <a:p>
            <a:fld id="{BB2CE0DE-867F-455F-B20B-96D381B4AB71}" type="slidenum">
              <a:rPr lang="en-US" smtClean="0"/>
              <a:t>44</a:t>
            </a:fld>
            <a:endParaRPr lang="en-US"/>
          </a:p>
        </p:txBody>
      </p:sp>
      <p:pic>
        <p:nvPicPr>
          <p:cNvPr id="5" name="Picture 4">
            <a:extLst>
              <a:ext uri="{FF2B5EF4-FFF2-40B4-BE49-F238E27FC236}">
                <a16:creationId xmlns:a16="http://schemas.microsoft.com/office/drawing/2014/main" id="{E31BFA2E-C125-C3E0-500F-0C92BD278579}"/>
              </a:ext>
            </a:extLst>
          </p:cNvPr>
          <p:cNvPicPr>
            <a:picLocks noChangeAspect="1"/>
          </p:cNvPicPr>
          <p:nvPr/>
        </p:nvPicPr>
        <p:blipFill>
          <a:blip r:embed="rId2"/>
          <a:stretch>
            <a:fillRect/>
          </a:stretch>
        </p:blipFill>
        <p:spPr>
          <a:xfrm>
            <a:off x="2819401" y="2153371"/>
            <a:ext cx="5865825" cy="3160859"/>
          </a:xfrm>
          <a:prstGeom prst="rect">
            <a:avLst/>
          </a:prstGeom>
        </p:spPr>
      </p:pic>
    </p:spTree>
    <p:extLst>
      <p:ext uri="{BB962C8B-B14F-4D97-AF65-F5344CB8AC3E}">
        <p14:creationId xmlns:p14="http://schemas.microsoft.com/office/powerpoint/2010/main" val="37942582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300C23-691D-C2BA-C14B-36958318CD7D}"/>
            </a:ext>
          </a:extLst>
        </p:cNvPr>
        <p:cNvGrpSpPr/>
        <p:nvPr/>
      </p:nvGrpSpPr>
      <p:grpSpPr>
        <a:xfrm>
          <a:off x="0" y="0"/>
          <a:ext cx="0" cy="0"/>
          <a:chOff x="0" y="0"/>
          <a:chExt cx="0" cy="0"/>
        </a:xfrm>
      </p:grpSpPr>
      <p:sp>
        <p:nvSpPr>
          <p:cNvPr id="9218" name="Rectangle 2">
            <a:extLst>
              <a:ext uri="{FF2B5EF4-FFF2-40B4-BE49-F238E27FC236}">
                <a16:creationId xmlns:a16="http://schemas.microsoft.com/office/drawing/2014/main" id="{707600EF-30F0-51BF-F6D3-6067F95DB240}"/>
              </a:ext>
            </a:extLst>
          </p:cNvPr>
          <p:cNvSpPr>
            <a:spLocks noGrp="1" noChangeArrowheads="1"/>
          </p:cNvSpPr>
          <p:nvPr>
            <p:ph type="ctrTitle"/>
          </p:nvPr>
        </p:nvSpPr>
        <p:spPr/>
        <p:txBody>
          <a:bodyPr/>
          <a:lstStyle/>
          <a:p>
            <a:pPr eaLnBrk="1" hangingPunct="1"/>
            <a:r>
              <a:rPr lang="en-US" sz="2800" dirty="0"/>
              <a:t>Hessian and its role in online learning</a:t>
            </a:r>
            <a:endParaRPr lang="en-US" altLang="en-US" sz="2800" dirty="0"/>
          </a:p>
        </p:txBody>
      </p:sp>
      <p:sp>
        <p:nvSpPr>
          <p:cNvPr id="3" name="Slide Number Placeholder 2">
            <a:extLst>
              <a:ext uri="{FF2B5EF4-FFF2-40B4-BE49-F238E27FC236}">
                <a16:creationId xmlns:a16="http://schemas.microsoft.com/office/drawing/2014/main" id="{2C9290D9-BFD5-5C54-FA22-25A13DA5130A}"/>
              </a:ext>
            </a:extLst>
          </p:cNvPr>
          <p:cNvSpPr>
            <a:spLocks noGrp="1"/>
          </p:cNvSpPr>
          <p:nvPr>
            <p:ph type="sldNum" sz="quarter" idx="12"/>
          </p:nvPr>
        </p:nvSpPr>
        <p:spPr/>
        <p:txBody>
          <a:bodyPr/>
          <a:lstStyle/>
          <a:p>
            <a:fld id="{5DCC653A-8BE1-4A16-A754-27859D86C4A9}" type="slidenum">
              <a:rPr lang="en-US" smtClean="0"/>
              <a:t>45</a:t>
            </a:fld>
            <a:endParaRPr lang="en-US"/>
          </a:p>
        </p:txBody>
      </p:sp>
      <p:sp>
        <p:nvSpPr>
          <p:cNvPr id="2" name="Subtitle 1">
            <a:extLst>
              <a:ext uri="{FF2B5EF4-FFF2-40B4-BE49-F238E27FC236}">
                <a16:creationId xmlns:a16="http://schemas.microsoft.com/office/drawing/2014/main" id="{1C5B143F-765D-4BC7-90A0-301C01306B1D}"/>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087862269"/>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00CB0-0865-4A9F-8CFF-ABAA5AA9B209}"/>
              </a:ext>
            </a:extLst>
          </p:cNvPr>
          <p:cNvSpPr>
            <a:spLocks noGrp="1"/>
          </p:cNvSpPr>
          <p:nvPr>
            <p:ph type="title"/>
          </p:nvPr>
        </p:nvSpPr>
        <p:spPr/>
        <p:txBody>
          <a:bodyPr/>
          <a:lstStyle/>
          <a:p>
            <a:r>
              <a:rPr lang="en-US" dirty="0"/>
              <a:t>Why Do We Need the Hessian?</a:t>
            </a:r>
            <a:endParaRPr lang="en-IN" dirty="0"/>
          </a:p>
        </p:txBody>
      </p:sp>
      <p:sp>
        <p:nvSpPr>
          <p:cNvPr id="3" name="Content Placeholder 2">
            <a:extLst>
              <a:ext uri="{FF2B5EF4-FFF2-40B4-BE49-F238E27FC236}">
                <a16:creationId xmlns:a16="http://schemas.microsoft.com/office/drawing/2014/main" id="{47394F0F-F0E7-4B47-9E96-58027610295D}"/>
              </a:ext>
            </a:extLst>
          </p:cNvPr>
          <p:cNvSpPr>
            <a:spLocks noGrp="1"/>
          </p:cNvSpPr>
          <p:nvPr>
            <p:ph idx="1"/>
          </p:nvPr>
        </p:nvSpPr>
        <p:spPr/>
        <p:txBody>
          <a:bodyPr/>
          <a:lstStyle/>
          <a:p>
            <a:pPr algn="just"/>
            <a:r>
              <a:rPr lang="en-US" sz="2000" dirty="0"/>
              <a:t>So far, in backpropagation learning, we have focused on:</a:t>
            </a:r>
          </a:p>
          <a:p>
            <a:pPr algn="just">
              <a:buFont typeface="Arial" panose="020B0604020202020204" pitchFamily="34" charset="0"/>
              <a:buChar char="•"/>
            </a:pPr>
            <a:r>
              <a:rPr lang="en-US" sz="2000" b="1" dirty="0"/>
              <a:t>First-order derivative</a:t>
            </a:r>
            <a:r>
              <a:rPr lang="en-US" sz="2000" dirty="0"/>
              <a:t> → Gradient of the error surface</a:t>
            </a:r>
          </a:p>
          <a:p>
            <a:pPr algn="just">
              <a:buFont typeface="Arial" panose="020B0604020202020204" pitchFamily="34" charset="0"/>
              <a:buChar char="•"/>
            </a:pPr>
            <a:r>
              <a:rPr lang="en-US" sz="2000" dirty="0"/>
              <a:t>Used to decide the </a:t>
            </a:r>
            <a:r>
              <a:rPr lang="en-US" sz="2000" b="1" dirty="0"/>
              <a:t>direction of weight update</a:t>
            </a:r>
            <a:endParaRPr lang="en-US" sz="2000" dirty="0"/>
          </a:p>
          <a:p>
            <a:pPr algn="just"/>
            <a:endParaRPr lang="en-US" sz="2000" dirty="0"/>
          </a:p>
          <a:p>
            <a:pPr algn="just"/>
            <a:r>
              <a:rPr lang="en-US" sz="2000" dirty="0"/>
              <a:t>However, we often observe that:</a:t>
            </a:r>
          </a:p>
          <a:p>
            <a:pPr algn="just">
              <a:buFont typeface="Arial" panose="020B0604020202020204" pitchFamily="34" charset="0"/>
              <a:buChar char="•"/>
            </a:pPr>
            <a:r>
              <a:rPr lang="en-US" sz="2000" dirty="0"/>
              <a:t>Learning is fast in some cases and very slow in others</a:t>
            </a:r>
          </a:p>
          <a:p>
            <a:pPr algn="just">
              <a:buFont typeface="Arial" panose="020B0604020202020204" pitchFamily="34" charset="0"/>
              <a:buChar char="•"/>
            </a:pPr>
            <a:r>
              <a:rPr lang="en-US" sz="2000" dirty="0"/>
              <a:t>Learning may oscillate or become unstable</a:t>
            </a:r>
          </a:p>
          <a:p>
            <a:pPr algn="just">
              <a:buFont typeface="Arial" panose="020B0604020202020204" pitchFamily="34" charset="0"/>
              <a:buChar char="•"/>
            </a:pPr>
            <a:r>
              <a:rPr lang="en-US" sz="2000" dirty="0"/>
              <a:t>Lower layers learn slowly compared to upper layers</a:t>
            </a:r>
          </a:p>
          <a:p>
            <a:pPr algn="just"/>
            <a:endParaRPr lang="en-US" sz="2000" dirty="0"/>
          </a:p>
          <a:p>
            <a:pPr algn="just"/>
            <a:r>
              <a:rPr lang="en-US" sz="2000" dirty="0"/>
              <a:t>These behaviors </a:t>
            </a:r>
            <a:r>
              <a:rPr lang="en-US" sz="2000" b="1" dirty="0"/>
              <a:t>cannot be explained by gradients alone</a:t>
            </a:r>
            <a:r>
              <a:rPr lang="en-US" sz="2000" dirty="0"/>
              <a:t>.</a:t>
            </a:r>
            <a:br>
              <a:rPr lang="en-US" sz="2000" dirty="0"/>
            </a:br>
            <a:r>
              <a:rPr lang="en-US" sz="2000" dirty="0"/>
              <a:t>To understand them, we must study the </a:t>
            </a:r>
            <a:r>
              <a:rPr lang="en-US" sz="2000" b="1" dirty="0"/>
              <a:t>second-order structure</a:t>
            </a:r>
            <a:r>
              <a:rPr lang="en-US" sz="2000" dirty="0"/>
              <a:t> of the error surface — </a:t>
            </a:r>
            <a:r>
              <a:rPr lang="en-US" sz="2000" b="1" dirty="0"/>
              <a:t>the Hessian matrix</a:t>
            </a:r>
            <a:r>
              <a:rPr lang="en-US" sz="2000" dirty="0"/>
              <a:t>.</a:t>
            </a:r>
          </a:p>
          <a:p>
            <a:endParaRPr lang="en-IN" sz="2000" dirty="0"/>
          </a:p>
        </p:txBody>
      </p:sp>
      <p:sp>
        <p:nvSpPr>
          <p:cNvPr id="4" name="Slide Number Placeholder 3">
            <a:extLst>
              <a:ext uri="{FF2B5EF4-FFF2-40B4-BE49-F238E27FC236}">
                <a16:creationId xmlns:a16="http://schemas.microsoft.com/office/drawing/2014/main" id="{C1251D40-A157-4485-A8C9-9FD55ED4A012}"/>
              </a:ext>
            </a:extLst>
          </p:cNvPr>
          <p:cNvSpPr>
            <a:spLocks noGrp="1"/>
          </p:cNvSpPr>
          <p:nvPr>
            <p:ph type="sldNum" sz="quarter" idx="12"/>
          </p:nvPr>
        </p:nvSpPr>
        <p:spPr/>
        <p:txBody>
          <a:bodyPr/>
          <a:lstStyle/>
          <a:p>
            <a:fld id="{BB2CE0DE-867F-455F-B20B-96D381B4AB71}" type="slidenum">
              <a:rPr lang="en-US" smtClean="0"/>
              <a:t>46</a:t>
            </a:fld>
            <a:endParaRPr lang="en-US"/>
          </a:p>
        </p:txBody>
      </p:sp>
    </p:spTree>
    <p:extLst>
      <p:ext uri="{BB962C8B-B14F-4D97-AF65-F5344CB8AC3E}">
        <p14:creationId xmlns:p14="http://schemas.microsoft.com/office/powerpoint/2010/main" val="2751079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ACE19-10E3-4C40-93A5-0C0C0C61CD7C}"/>
              </a:ext>
            </a:extLst>
          </p:cNvPr>
          <p:cNvSpPr>
            <a:spLocks noGrp="1"/>
          </p:cNvSpPr>
          <p:nvPr>
            <p:ph type="title"/>
          </p:nvPr>
        </p:nvSpPr>
        <p:spPr/>
        <p:txBody>
          <a:bodyPr/>
          <a:lstStyle/>
          <a:p>
            <a:r>
              <a:rPr lang="en-US" dirty="0"/>
              <a:t>Definition of the Hessian Matrix</a:t>
            </a:r>
            <a:endParaRPr lang="en-IN" dirty="0"/>
          </a:p>
        </p:txBody>
      </p:sp>
      <p:sp>
        <p:nvSpPr>
          <p:cNvPr id="3" name="Content Placeholder 2">
            <a:extLst>
              <a:ext uri="{FF2B5EF4-FFF2-40B4-BE49-F238E27FC236}">
                <a16:creationId xmlns:a16="http://schemas.microsoft.com/office/drawing/2014/main" id="{24FF6CEF-8121-403B-9469-65C43855CB44}"/>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67A7D7A8-011E-4CD5-87CB-736A980EA730}"/>
              </a:ext>
            </a:extLst>
          </p:cNvPr>
          <p:cNvSpPr>
            <a:spLocks noGrp="1"/>
          </p:cNvSpPr>
          <p:nvPr>
            <p:ph type="sldNum" sz="quarter" idx="12"/>
          </p:nvPr>
        </p:nvSpPr>
        <p:spPr/>
        <p:txBody>
          <a:bodyPr/>
          <a:lstStyle/>
          <a:p>
            <a:fld id="{BB2CE0DE-867F-455F-B20B-96D381B4AB71}" type="slidenum">
              <a:rPr lang="en-US" smtClean="0"/>
              <a:t>47</a:t>
            </a:fld>
            <a:endParaRPr lang="en-US"/>
          </a:p>
        </p:txBody>
      </p:sp>
      <p:pic>
        <p:nvPicPr>
          <p:cNvPr id="6" name="Picture 5">
            <a:extLst>
              <a:ext uri="{FF2B5EF4-FFF2-40B4-BE49-F238E27FC236}">
                <a16:creationId xmlns:a16="http://schemas.microsoft.com/office/drawing/2014/main" id="{8E9AB79B-184E-45A4-8E83-0501F0CCADCD}"/>
              </a:ext>
            </a:extLst>
          </p:cNvPr>
          <p:cNvPicPr>
            <a:picLocks noChangeAspect="1"/>
          </p:cNvPicPr>
          <p:nvPr/>
        </p:nvPicPr>
        <p:blipFill>
          <a:blip r:embed="rId2"/>
          <a:stretch>
            <a:fillRect/>
          </a:stretch>
        </p:blipFill>
        <p:spPr>
          <a:xfrm>
            <a:off x="755651" y="1295400"/>
            <a:ext cx="5826785" cy="4267200"/>
          </a:xfrm>
          <a:prstGeom prst="rect">
            <a:avLst/>
          </a:prstGeom>
        </p:spPr>
      </p:pic>
      <p:sp>
        <p:nvSpPr>
          <p:cNvPr id="7" name="TextBox 6">
            <a:extLst>
              <a:ext uri="{FF2B5EF4-FFF2-40B4-BE49-F238E27FC236}">
                <a16:creationId xmlns:a16="http://schemas.microsoft.com/office/drawing/2014/main" id="{17A9D68F-7B68-4E12-A334-0A594EECBBC4}"/>
              </a:ext>
            </a:extLst>
          </p:cNvPr>
          <p:cNvSpPr txBox="1"/>
          <p:nvPr/>
        </p:nvSpPr>
        <p:spPr>
          <a:xfrm>
            <a:off x="6684391" y="5602069"/>
            <a:ext cx="4785284" cy="646331"/>
          </a:xfrm>
          <a:prstGeom prst="rect">
            <a:avLst/>
          </a:prstGeom>
          <a:noFill/>
        </p:spPr>
        <p:txBody>
          <a:bodyPr wrap="none" rtlCol="0">
            <a:spAutoFit/>
          </a:bodyPr>
          <a:lstStyle/>
          <a:p>
            <a:r>
              <a:rPr lang="en-US" dirty="0"/>
              <a:t>Gradient tells us </a:t>
            </a:r>
            <a:r>
              <a:rPr lang="en-US" i="1" dirty="0"/>
              <a:t>where to go</a:t>
            </a:r>
            <a:r>
              <a:rPr lang="en-US" dirty="0"/>
              <a:t>;</a:t>
            </a:r>
            <a:br>
              <a:rPr lang="en-US" dirty="0"/>
            </a:br>
            <a:r>
              <a:rPr lang="en-US" dirty="0"/>
              <a:t>Hessian tells us </a:t>
            </a:r>
            <a:r>
              <a:rPr lang="en-US" i="1" dirty="0"/>
              <a:t>how the surface bends</a:t>
            </a:r>
            <a:r>
              <a:rPr lang="en-US" dirty="0"/>
              <a:t>.</a:t>
            </a:r>
            <a:endParaRPr lang="en-IN" dirty="0"/>
          </a:p>
        </p:txBody>
      </p:sp>
      <p:pic>
        <p:nvPicPr>
          <p:cNvPr id="9" name="Picture 8">
            <a:extLst>
              <a:ext uri="{FF2B5EF4-FFF2-40B4-BE49-F238E27FC236}">
                <a16:creationId xmlns:a16="http://schemas.microsoft.com/office/drawing/2014/main" id="{5173DDE9-0889-4DA2-AD25-91941FA91332}"/>
              </a:ext>
            </a:extLst>
          </p:cNvPr>
          <p:cNvPicPr>
            <a:picLocks noChangeAspect="1"/>
          </p:cNvPicPr>
          <p:nvPr/>
        </p:nvPicPr>
        <p:blipFill>
          <a:blip r:embed="rId3"/>
          <a:stretch>
            <a:fillRect/>
          </a:stretch>
        </p:blipFill>
        <p:spPr>
          <a:xfrm>
            <a:off x="6684391" y="2966999"/>
            <a:ext cx="3672569" cy="1533601"/>
          </a:xfrm>
          <a:prstGeom prst="rect">
            <a:avLst/>
          </a:prstGeom>
        </p:spPr>
      </p:pic>
    </p:spTree>
    <p:extLst>
      <p:ext uri="{BB962C8B-B14F-4D97-AF65-F5344CB8AC3E}">
        <p14:creationId xmlns:p14="http://schemas.microsoft.com/office/powerpoint/2010/main" val="21927926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F08F4-AF10-42DE-BA58-713C9A34CDC8}"/>
              </a:ext>
            </a:extLst>
          </p:cNvPr>
          <p:cNvSpPr>
            <a:spLocks noGrp="1"/>
          </p:cNvSpPr>
          <p:nvPr>
            <p:ph type="title"/>
          </p:nvPr>
        </p:nvSpPr>
        <p:spPr/>
        <p:txBody>
          <a:bodyPr/>
          <a:lstStyle/>
          <a:p>
            <a:r>
              <a:rPr lang="en-US" dirty="0"/>
              <a:t>Role of the Hessian in Neural Network Learning</a:t>
            </a:r>
            <a:endParaRPr lang="en-IN" dirty="0"/>
          </a:p>
        </p:txBody>
      </p:sp>
      <p:sp>
        <p:nvSpPr>
          <p:cNvPr id="3" name="Content Placeholder 2">
            <a:extLst>
              <a:ext uri="{FF2B5EF4-FFF2-40B4-BE49-F238E27FC236}">
                <a16:creationId xmlns:a16="http://schemas.microsoft.com/office/drawing/2014/main" id="{9C966481-D9C2-45CD-832E-C13F6CF87027}"/>
              </a:ext>
            </a:extLst>
          </p:cNvPr>
          <p:cNvSpPr>
            <a:spLocks noGrp="1"/>
          </p:cNvSpPr>
          <p:nvPr>
            <p:ph idx="1"/>
          </p:nvPr>
        </p:nvSpPr>
        <p:spPr/>
        <p:txBody>
          <a:bodyPr/>
          <a:lstStyle/>
          <a:p>
            <a:r>
              <a:rPr lang="en-US" sz="2400" dirty="0"/>
              <a:t>The Hessian plays an important role in neural networks, especially in:</a:t>
            </a:r>
          </a:p>
          <a:p>
            <a:pPr>
              <a:buFont typeface="Arial" panose="020B0604020202020204" pitchFamily="34" charset="0"/>
              <a:buChar char="•"/>
            </a:pPr>
            <a:r>
              <a:rPr lang="en-US" sz="2400" b="1" dirty="0"/>
              <a:t>Backpropagation learning dynamics</a:t>
            </a:r>
            <a:endParaRPr lang="en-US" sz="2400" dirty="0"/>
          </a:p>
          <a:p>
            <a:pPr>
              <a:buFont typeface="Arial" panose="020B0604020202020204" pitchFamily="34" charset="0"/>
              <a:buChar char="•"/>
            </a:pPr>
            <a:r>
              <a:rPr lang="en-US" sz="2400" b="1" dirty="0"/>
              <a:t>Stability of learning</a:t>
            </a:r>
            <a:endParaRPr lang="en-US" sz="2400" dirty="0"/>
          </a:p>
          <a:p>
            <a:pPr>
              <a:buFont typeface="Arial" panose="020B0604020202020204" pitchFamily="34" charset="0"/>
              <a:buChar char="•"/>
            </a:pPr>
            <a:r>
              <a:rPr lang="en-US" sz="2400" b="1" dirty="0"/>
              <a:t>Speed of convergence</a:t>
            </a:r>
            <a:endParaRPr lang="en-US" sz="2400" dirty="0"/>
          </a:p>
          <a:p>
            <a:endParaRPr lang="en-US" sz="2400" dirty="0"/>
          </a:p>
          <a:p>
            <a:r>
              <a:rPr lang="en-US" sz="2400" dirty="0"/>
              <a:t>The </a:t>
            </a:r>
            <a:r>
              <a:rPr lang="en-US" sz="2400" b="1" dirty="0" err="1"/>
              <a:t>eigenstructure</a:t>
            </a:r>
            <a:r>
              <a:rPr lang="en-US" sz="2400" b="1" dirty="0"/>
              <a:t> of the Hessian</a:t>
            </a:r>
            <a:r>
              <a:rPr lang="en-US" sz="2400" dirty="0"/>
              <a:t> strongly influences learning behavior in backpropagation.</a:t>
            </a:r>
          </a:p>
          <a:p>
            <a:endParaRPr lang="en-IN" sz="2400" dirty="0"/>
          </a:p>
          <a:p>
            <a:endParaRPr lang="en-IN" sz="2400" dirty="0"/>
          </a:p>
        </p:txBody>
      </p:sp>
      <p:sp>
        <p:nvSpPr>
          <p:cNvPr id="4" name="Slide Number Placeholder 3">
            <a:extLst>
              <a:ext uri="{FF2B5EF4-FFF2-40B4-BE49-F238E27FC236}">
                <a16:creationId xmlns:a16="http://schemas.microsoft.com/office/drawing/2014/main" id="{F45D80C7-D8F5-4EEB-BCB4-C9534B8D3A47}"/>
              </a:ext>
            </a:extLst>
          </p:cNvPr>
          <p:cNvSpPr>
            <a:spLocks noGrp="1"/>
          </p:cNvSpPr>
          <p:nvPr>
            <p:ph type="sldNum" sz="quarter" idx="12"/>
          </p:nvPr>
        </p:nvSpPr>
        <p:spPr/>
        <p:txBody>
          <a:bodyPr/>
          <a:lstStyle/>
          <a:p>
            <a:fld id="{BB2CE0DE-867F-455F-B20B-96D381B4AB71}" type="slidenum">
              <a:rPr lang="en-US" smtClean="0"/>
              <a:t>48</a:t>
            </a:fld>
            <a:endParaRPr lang="en-US"/>
          </a:p>
        </p:txBody>
      </p:sp>
    </p:spTree>
    <p:extLst>
      <p:ext uri="{BB962C8B-B14F-4D97-AF65-F5344CB8AC3E}">
        <p14:creationId xmlns:p14="http://schemas.microsoft.com/office/powerpoint/2010/main" val="17978018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B6E4B-5727-4D38-A27A-9A46C4F9831F}"/>
              </a:ext>
            </a:extLst>
          </p:cNvPr>
          <p:cNvSpPr>
            <a:spLocks noGrp="1"/>
          </p:cNvSpPr>
          <p:nvPr>
            <p:ph type="title"/>
          </p:nvPr>
        </p:nvSpPr>
        <p:spPr/>
        <p:txBody>
          <a:bodyPr/>
          <a:lstStyle/>
          <a:p>
            <a:r>
              <a:rPr lang="en-IN" dirty="0"/>
              <a:t>Eigenvalues of the Hessian</a:t>
            </a:r>
          </a:p>
        </p:txBody>
      </p:sp>
      <p:sp>
        <p:nvSpPr>
          <p:cNvPr id="3" name="Content Placeholder 2">
            <a:extLst>
              <a:ext uri="{FF2B5EF4-FFF2-40B4-BE49-F238E27FC236}">
                <a16:creationId xmlns:a16="http://schemas.microsoft.com/office/drawing/2014/main" id="{12E7D816-B9F3-40B1-AF4F-A375E5E3942C}"/>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42DAB849-8C0E-42BD-B623-84D395EBA682}"/>
              </a:ext>
            </a:extLst>
          </p:cNvPr>
          <p:cNvSpPr>
            <a:spLocks noGrp="1"/>
          </p:cNvSpPr>
          <p:nvPr>
            <p:ph type="sldNum" sz="quarter" idx="12"/>
          </p:nvPr>
        </p:nvSpPr>
        <p:spPr/>
        <p:txBody>
          <a:bodyPr/>
          <a:lstStyle/>
          <a:p>
            <a:fld id="{BB2CE0DE-867F-455F-B20B-96D381B4AB71}" type="slidenum">
              <a:rPr lang="en-US" smtClean="0"/>
              <a:t>49</a:t>
            </a:fld>
            <a:endParaRPr lang="en-US"/>
          </a:p>
        </p:txBody>
      </p:sp>
      <p:pic>
        <p:nvPicPr>
          <p:cNvPr id="6" name="Picture 5">
            <a:extLst>
              <a:ext uri="{FF2B5EF4-FFF2-40B4-BE49-F238E27FC236}">
                <a16:creationId xmlns:a16="http://schemas.microsoft.com/office/drawing/2014/main" id="{E623A765-5F2A-4108-8E25-3BBC5F33FB5F}"/>
              </a:ext>
            </a:extLst>
          </p:cNvPr>
          <p:cNvPicPr>
            <a:picLocks noChangeAspect="1"/>
          </p:cNvPicPr>
          <p:nvPr/>
        </p:nvPicPr>
        <p:blipFill>
          <a:blip r:embed="rId2"/>
          <a:stretch>
            <a:fillRect/>
          </a:stretch>
        </p:blipFill>
        <p:spPr>
          <a:xfrm>
            <a:off x="766233" y="1066798"/>
            <a:ext cx="10668000" cy="2710591"/>
          </a:xfrm>
          <a:prstGeom prst="rect">
            <a:avLst/>
          </a:prstGeom>
        </p:spPr>
      </p:pic>
    </p:spTree>
    <p:extLst>
      <p:ext uri="{BB962C8B-B14F-4D97-AF65-F5344CB8AC3E}">
        <p14:creationId xmlns:p14="http://schemas.microsoft.com/office/powerpoint/2010/main" val="2906785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4FEC2-57EC-4E9F-87AF-C0E77A1F3BDF}"/>
              </a:ext>
            </a:extLst>
          </p:cNvPr>
          <p:cNvSpPr>
            <a:spLocks noGrp="1"/>
          </p:cNvSpPr>
          <p:nvPr>
            <p:ph type="title"/>
          </p:nvPr>
        </p:nvSpPr>
        <p:spPr/>
        <p:txBody>
          <a:bodyPr/>
          <a:lstStyle/>
          <a:p>
            <a:r>
              <a:rPr lang="en-US" dirty="0"/>
              <a:t>XOR – Non linearly separable function </a:t>
            </a:r>
            <a:endParaRPr lang="en-IN" dirty="0"/>
          </a:p>
        </p:txBody>
      </p:sp>
      <p:sp>
        <p:nvSpPr>
          <p:cNvPr id="3" name="Content Placeholder 2">
            <a:extLst>
              <a:ext uri="{FF2B5EF4-FFF2-40B4-BE49-F238E27FC236}">
                <a16:creationId xmlns:a16="http://schemas.microsoft.com/office/drawing/2014/main" id="{1BE26FC1-96C7-4A67-B911-E4523B0B7813}"/>
              </a:ext>
            </a:extLst>
          </p:cNvPr>
          <p:cNvSpPr>
            <a:spLocks noGrp="1"/>
          </p:cNvSpPr>
          <p:nvPr>
            <p:ph idx="1"/>
          </p:nvPr>
        </p:nvSpPr>
        <p:spPr/>
        <p:txBody>
          <a:bodyPr/>
          <a:lstStyle/>
          <a:p>
            <a:pPr marL="0" indent="0" algn="just">
              <a:buNone/>
            </a:pPr>
            <a:r>
              <a:rPr lang="en-US" sz="2000" dirty="0"/>
              <a:t>These two classes (true and false) cannot be separated using a line. Hence XOR is non linearly separable.</a:t>
            </a:r>
            <a:endParaRPr lang="en-IN" sz="2000" dirty="0"/>
          </a:p>
        </p:txBody>
      </p:sp>
      <p:sp>
        <p:nvSpPr>
          <p:cNvPr id="4" name="Date Placeholder 3">
            <a:extLst>
              <a:ext uri="{FF2B5EF4-FFF2-40B4-BE49-F238E27FC236}">
                <a16:creationId xmlns:a16="http://schemas.microsoft.com/office/drawing/2014/main" id="{2817125A-02D4-48A2-91AF-DA8F99D97D0C}"/>
              </a:ext>
            </a:extLst>
          </p:cNvPr>
          <p:cNvSpPr>
            <a:spLocks noGrp="1"/>
          </p:cNvSpPr>
          <p:nvPr>
            <p:ph type="dt" sz="half" idx="10"/>
          </p:nvPr>
        </p:nvSpPr>
        <p:spPr/>
        <p:txBody>
          <a:bodyPr/>
          <a:lstStyle/>
          <a:p>
            <a:fld id="{59A993AC-6FC6-4FD7-BA84-6FD82A41DCAC}" type="datetime3">
              <a:rPr lang="en-US" smtClean="0"/>
              <a:t>17 February 2026</a:t>
            </a:fld>
            <a:endParaRPr lang="en-US"/>
          </a:p>
        </p:txBody>
      </p:sp>
      <p:sp>
        <p:nvSpPr>
          <p:cNvPr id="5" name="Footer Placeholder 4">
            <a:extLst>
              <a:ext uri="{FF2B5EF4-FFF2-40B4-BE49-F238E27FC236}">
                <a16:creationId xmlns:a16="http://schemas.microsoft.com/office/drawing/2014/main" id="{D29E768B-34F0-471B-AE9C-305C23B905C2}"/>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E266881D-8E05-4E0A-A47D-0311157A0F67}"/>
              </a:ext>
            </a:extLst>
          </p:cNvPr>
          <p:cNvSpPr>
            <a:spLocks noGrp="1"/>
          </p:cNvSpPr>
          <p:nvPr>
            <p:ph type="sldNum" sz="quarter" idx="12"/>
          </p:nvPr>
        </p:nvSpPr>
        <p:spPr/>
        <p:txBody>
          <a:bodyPr/>
          <a:lstStyle/>
          <a:p>
            <a:fld id="{BB2CE0DE-867F-455F-B20B-96D381B4AB71}" type="slidenum">
              <a:rPr lang="en-US" smtClean="0"/>
              <a:t>5</a:t>
            </a:fld>
            <a:endParaRPr lang="en-US"/>
          </a:p>
        </p:txBody>
      </p:sp>
      <p:pic>
        <p:nvPicPr>
          <p:cNvPr id="8" name="Picture 7">
            <a:extLst>
              <a:ext uri="{FF2B5EF4-FFF2-40B4-BE49-F238E27FC236}">
                <a16:creationId xmlns:a16="http://schemas.microsoft.com/office/drawing/2014/main" id="{67965DDE-D8C4-4A73-9467-D3291DBB9E8F}"/>
              </a:ext>
            </a:extLst>
          </p:cNvPr>
          <p:cNvPicPr>
            <a:picLocks noChangeAspect="1"/>
          </p:cNvPicPr>
          <p:nvPr/>
        </p:nvPicPr>
        <p:blipFill>
          <a:blip r:embed="rId2"/>
          <a:stretch>
            <a:fillRect/>
          </a:stretch>
        </p:blipFill>
        <p:spPr>
          <a:xfrm>
            <a:off x="2165280" y="1981201"/>
            <a:ext cx="6087325" cy="1876687"/>
          </a:xfrm>
          <a:prstGeom prst="rect">
            <a:avLst/>
          </a:prstGeom>
        </p:spPr>
      </p:pic>
      <p:pic>
        <p:nvPicPr>
          <p:cNvPr id="10" name="Picture 9">
            <a:extLst>
              <a:ext uri="{FF2B5EF4-FFF2-40B4-BE49-F238E27FC236}">
                <a16:creationId xmlns:a16="http://schemas.microsoft.com/office/drawing/2014/main" id="{11BE5F8B-DB4C-4402-BD43-0933FC74AAC5}"/>
              </a:ext>
            </a:extLst>
          </p:cNvPr>
          <p:cNvPicPr>
            <a:picLocks noChangeAspect="1"/>
          </p:cNvPicPr>
          <p:nvPr/>
        </p:nvPicPr>
        <p:blipFill>
          <a:blip r:embed="rId3"/>
          <a:stretch>
            <a:fillRect/>
          </a:stretch>
        </p:blipFill>
        <p:spPr>
          <a:xfrm>
            <a:off x="2590800" y="4021417"/>
            <a:ext cx="4495800" cy="2332994"/>
          </a:xfrm>
          <a:prstGeom prst="rect">
            <a:avLst/>
          </a:prstGeom>
        </p:spPr>
      </p:pic>
    </p:spTree>
    <p:extLst>
      <p:ext uri="{BB962C8B-B14F-4D97-AF65-F5344CB8AC3E}">
        <p14:creationId xmlns:p14="http://schemas.microsoft.com/office/powerpoint/2010/main" val="19005640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8A205-5CCF-47A8-BCA0-D62714BB462F}"/>
              </a:ext>
            </a:extLst>
          </p:cNvPr>
          <p:cNvSpPr>
            <a:spLocks noGrp="1"/>
          </p:cNvSpPr>
          <p:nvPr>
            <p:ph type="title"/>
          </p:nvPr>
        </p:nvSpPr>
        <p:spPr/>
        <p:txBody>
          <a:bodyPr/>
          <a:lstStyle/>
          <a:p>
            <a:r>
              <a:rPr lang="en-IN" dirty="0"/>
              <a:t>Typical Eigenvalue Composition in MLPs</a:t>
            </a:r>
          </a:p>
        </p:txBody>
      </p:sp>
      <p:sp>
        <p:nvSpPr>
          <p:cNvPr id="3" name="Content Placeholder 2">
            <a:extLst>
              <a:ext uri="{FF2B5EF4-FFF2-40B4-BE49-F238E27FC236}">
                <a16:creationId xmlns:a16="http://schemas.microsoft.com/office/drawing/2014/main" id="{7914EF51-7DF4-4DC4-BDDF-B0453775DD3A}"/>
              </a:ext>
            </a:extLst>
          </p:cNvPr>
          <p:cNvSpPr>
            <a:spLocks noGrp="1"/>
          </p:cNvSpPr>
          <p:nvPr>
            <p:ph idx="1"/>
          </p:nvPr>
        </p:nvSpPr>
        <p:spPr/>
        <p:txBody>
          <a:bodyPr/>
          <a:lstStyle/>
          <a:p>
            <a:pPr marL="0" indent="0">
              <a:buNone/>
            </a:pPr>
            <a:r>
              <a:rPr lang="en-US" dirty="0"/>
              <a:t>For a multilayer perceptron trained using backpropagation, experiments show that the Hessian has:</a:t>
            </a:r>
          </a:p>
          <a:p>
            <a:pPr>
              <a:buFont typeface="Arial" panose="020B0604020202020204" pitchFamily="34" charset="0"/>
              <a:buChar char="•"/>
            </a:pPr>
            <a:r>
              <a:rPr lang="en-US" dirty="0"/>
              <a:t>a </a:t>
            </a:r>
            <a:r>
              <a:rPr lang="en-US" b="1" dirty="0"/>
              <a:t>small number of small eigenvalues</a:t>
            </a:r>
            <a:endParaRPr lang="en-US" dirty="0"/>
          </a:p>
          <a:p>
            <a:pPr>
              <a:buFont typeface="Arial" panose="020B0604020202020204" pitchFamily="34" charset="0"/>
              <a:buChar char="•"/>
            </a:pPr>
            <a:r>
              <a:rPr lang="en-US" dirty="0"/>
              <a:t>a </a:t>
            </a:r>
            <a:r>
              <a:rPr lang="en-US" b="1" dirty="0"/>
              <a:t>large number of medium-sized eigenvalues</a:t>
            </a:r>
            <a:endParaRPr lang="en-US" dirty="0"/>
          </a:p>
          <a:p>
            <a:pPr>
              <a:buFont typeface="Arial" panose="020B0604020202020204" pitchFamily="34" charset="0"/>
              <a:buChar char="•"/>
            </a:pPr>
            <a:r>
              <a:rPr lang="en-US" dirty="0"/>
              <a:t>a </a:t>
            </a:r>
            <a:r>
              <a:rPr lang="en-US" b="1" dirty="0"/>
              <a:t>small number of large eigenvalues</a:t>
            </a:r>
            <a:endParaRPr lang="en-US" dirty="0"/>
          </a:p>
          <a:p>
            <a:endParaRPr lang="en-IN" dirty="0"/>
          </a:p>
        </p:txBody>
      </p:sp>
      <p:sp>
        <p:nvSpPr>
          <p:cNvPr id="4" name="Slide Number Placeholder 3">
            <a:extLst>
              <a:ext uri="{FF2B5EF4-FFF2-40B4-BE49-F238E27FC236}">
                <a16:creationId xmlns:a16="http://schemas.microsoft.com/office/drawing/2014/main" id="{462523B1-F596-4E14-8CDD-8D2AED514746}"/>
              </a:ext>
            </a:extLst>
          </p:cNvPr>
          <p:cNvSpPr>
            <a:spLocks noGrp="1"/>
          </p:cNvSpPr>
          <p:nvPr>
            <p:ph type="sldNum" sz="quarter" idx="12"/>
          </p:nvPr>
        </p:nvSpPr>
        <p:spPr/>
        <p:txBody>
          <a:bodyPr/>
          <a:lstStyle/>
          <a:p>
            <a:fld id="{BB2CE0DE-867F-455F-B20B-96D381B4AB71}" type="slidenum">
              <a:rPr lang="en-US" smtClean="0"/>
              <a:t>50</a:t>
            </a:fld>
            <a:endParaRPr lang="en-US"/>
          </a:p>
        </p:txBody>
      </p:sp>
    </p:spTree>
    <p:extLst>
      <p:ext uri="{BB962C8B-B14F-4D97-AF65-F5344CB8AC3E}">
        <p14:creationId xmlns:p14="http://schemas.microsoft.com/office/powerpoint/2010/main" val="10726528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B8F9B-2120-4CB9-A8B3-8E258B6D5BF8}"/>
              </a:ext>
            </a:extLst>
          </p:cNvPr>
          <p:cNvSpPr>
            <a:spLocks noGrp="1"/>
          </p:cNvSpPr>
          <p:nvPr>
            <p:ph type="title"/>
          </p:nvPr>
        </p:nvSpPr>
        <p:spPr/>
        <p:txBody>
          <a:bodyPr/>
          <a:lstStyle/>
          <a:p>
            <a:r>
              <a:rPr lang="en-IN" dirty="0"/>
              <a:t>Factors Affecting Hessian Eigenvalues</a:t>
            </a:r>
          </a:p>
        </p:txBody>
      </p:sp>
      <p:sp>
        <p:nvSpPr>
          <p:cNvPr id="3" name="Content Placeholder 2">
            <a:extLst>
              <a:ext uri="{FF2B5EF4-FFF2-40B4-BE49-F238E27FC236}">
                <a16:creationId xmlns:a16="http://schemas.microsoft.com/office/drawing/2014/main" id="{7506F9DA-EF4F-44D4-BEB8-86FA2810A076}"/>
              </a:ext>
            </a:extLst>
          </p:cNvPr>
          <p:cNvSpPr>
            <a:spLocks noGrp="1"/>
          </p:cNvSpPr>
          <p:nvPr>
            <p:ph idx="1"/>
          </p:nvPr>
        </p:nvSpPr>
        <p:spPr/>
        <p:txBody>
          <a:bodyPr/>
          <a:lstStyle/>
          <a:p>
            <a:pPr marL="0" indent="0">
              <a:buNone/>
            </a:pPr>
            <a:r>
              <a:rPr lang="en-IN" sz="1800" b="1" dirty="0"/>
              <a:t>(</a:t>
            </a:r>
            <a:r>
              <a:rPr lang="en-IN" sz="1800" b="1" dirty="0" err="1"/>
              <a:t>i</a:t>
            </a:r>
            <a:r>
              <a:rPr lang="en-IN" sz="1800" b="1" dirty="0"/>
              <a:t>) Nonzero-Mean Input or Output Signals</a:t>
            </a:r>
          </a:p>
          <a:p>
            <a:pPr>
              <a:buFont typeface="Arial" panose="020B0604020202020204" pitchFamily="34" charset="0"/>
              <a:buChar char="•"/>
            </a:pPr>
            <a:r>
              <a:rPr lang="en-IN" sz="1800" dirty="0"/>
              <a:t>If inputs or induced neural outputs have </a:t>
            </a:r>
            <a:r>
              <a:rPr lang="en-IN" sz="1800" b="1" dirty="0"/>
              <a:t>nonzero mean</a:t>
            </a:r>
            <a:r>
              <a:rPr lang="en-IN" sz="1800" dirty="0"/>
              <a:t>:</a:t>
            </a:r>
          </a:p>
          <a:p>
            <a:pPr marL="742950" lvl="1" indent="-285750">
              <a:buFont typeface="Arial" panose="020B0604020202020204" pitchFamily="34" charset="0"/>
              <a:buChar char="•"/>
            </a:pPr>
            <a:r>
              <a:rPr lang="en-IN" sz="1600" dirty="0"/>
              <a:t>Hessian eigenvalue spread increases</a:t>
            </a:r>
          </a:p>
          <a:p>
            <a:pPr marL="742950" lvl="1" indent="-285750">
              <a:buFont typeface="Arial" panose="020B0604020202020204" pitchFamily="34" charset="0"/>
              <a:buChar char="•"/>
            </a:pPr>
            <a:r>
              <a:rPr lang="en-IN" sz="1600" dirty="0"/>
              <a:t>Learning becomes slower and more unstable</a:t>
            </a:r>
          </a:p>
          <a:p>
            <a:r>
              <a:rPr lang="en-IN" sz="1800" b="1" dirty="0"/>
              <a:t>Design Principle: </a:t>
            </a:r>
            <a:r>
              <a:rPr lang="en-IN" sz="1800" dirty="0"/>
              <a:t>Avoid nonzero-mean input signals whenever possible.</a:t>
            </a:r>
          </a:p>
          <a:p>
            <a:pPr marL="0" indent="0">
              <a:buNone/>
            </a:pPr>
            <a:r>
              <a:rPr lang="en-US" sz="1800" b="1" dirty="0"/>
              <a:t>(ii) Correlation Between Inputs and Outputs</a:t>
            </a:r>
          </a:p>
          <a:p>
            <a:pPr>
              <a:buFont typeface="Arial" panose="020B0604020202020204" pitchFamily="34" charset="0"/>
              <a:buChar char="•"/>
            </a:pPr>
            <a:r>
              <a:rPr lang="en-US" sz="1800" dirty="0"/>
              <a:t>High correlation between input vector elements</a:t>
            </a:r>
          </a:p>
          <a:p>
            <a:pPr>
              <a:buFont typeface="Arial" panose="020B0604020202020204" pitchFamily="34" charset="0"/>
              <a:buChar char="•"/>
            </a:pPr>
            <a:r>
              <a:rPr lang="en-US" sz="1800" dirty="0"/>
              <a:t>High correlation between neuron outputs</a:t>
            </a:r>
          </a:p>
          <a:p>
            <a:r>
              <a:rPr lang="en-US" sz="1800" dirty="0"/>
              <a:t>Leads to: Ill-conditioned Hessian and Slow convergence</a:t>
            </a:r>
          </a:p>
          <a:p>
            <a:pPr marL="0" indent="0">
              <a:buNone/>
            </a:pPr>
            <a:r>
              <a:rPr lang="en-US" sz="1800" b="1" dirty="0"/>
              <a:t>(iii)Layer-Wise Variations in Second-Order Derivatives</a:t>
            </a:r>
          </a:p>
          <a:p>
            <a:pPr>
              <a:buFont typeface="Arial" panose="020B0604020202020204" pitchFamily="34" charset="0"/>
              <a:buChar char="•"/>
            </a:pPr>
            <a:r>
              <a:rPr lang="en-US" sz="1800" dirty="0"/>
              <a:t>Second derivatives are:</a:t>
            </a:r>
          </a:p>
          <a:p>
            <a:pPr marL="742950" lvl="1" indent="-285750">
              <a:buFont typeface="Arial" panose="020B0604020202020204" pitchFamily="34" charset="0"/>
              <a:buChar char="•"/>
            </a:pPr>
            <a:r>
              <a:rPr lang="en-US" sz="1600" b="1" dirty="0"/>
              <a:t>Smaller in lower layers</a:t>
            </a:r>
            <a:endParaRPr lang="en-US" sz="1600" dirty="0"/>
          </a:p>
          <a:p>
            <a:pPr marL="742950" lvl="1" indent="-285750">
              <a:buFont typeface="Arial" panose="020B0604020202020204" pitchFamily="34" charset="0"/>
              <a:buChar char="•"/>
            </a:pPr>
            <a:r>
              <a:rPr lang="en-US" sz="1600" b="1" dirty="0"/>
              <a:t>Larger in higher layers</a:t>
            </a:r>
          </a:p>
          <a:p>
            <a:r>
              <a:rPr lang="en-US" sz="1600" b="1" dirty="0"/>
              <a:t>Important Insight</a:t>
            </a:r>
            <a:endParaRPr lang="en-US" sz="1600" dirty="0"/>
          </a:p>
          <a:p>
            <a:pPr>
              <a:buFont typeface="Arial" panose="020B0604020202020204" pitchFamily="34" charset="0"/>
              <a:buChar char="•"/>
            </a:pPr>
            <a:r>
              <a:rPr lang="en-US" sz="1600" dirty="0"/>
              <a:t>Weights in the first hidden layer learning slowly</a:t>
            </a:r>
          </a:p>
          <a:p>
            <a:pPr>
              <a:buFont typeface="Arial" panose="020B0604020202020204" pitchFamily="34" charset="0"/>
              <a:buChar char="•"/>
            </a:pPr>
            <a:r>
              <a:rPr lang="en-US" sz="1600" dirty="0"/>
              <a:t>Weights in the </a:t>
            </a:r>
            <a:r>
              <a:rPr lang="en-US" sz="1600" b="1" dirty="0"/>
              <a:t>last layers learn faster</a:t>
            </a:r>
            <a:endParaRPr lang="en-US" sz="1600" dirty="0"/>
          </a:p>
          <a:p>
            <a:endParaRPr lang="en-US" sz="900" dirty="0"/>
          </a:p>
          <a:p>
            <a:pPr marL="742950" lvl="1" indent="-285750">
              <a:buFont typeface="Arial" panose="020B0604020202020204" pitchFamily="34" charset="0"/>
              <a:buChar char="•"/>
            </a:pPr>
            <a:endParaRPr lang="en-US" sz="1600" dirty="0"/>
          </a:p>
          <a:p>
            <a:endParaRPr lang="en-US" sz="1800" dirty="0"/>
          </a:p>
          <a:p>
            <a:endParaRPr lang="en-IN" sz="1800" dirty="0"/>
          </a:p>
        </p:txBody>
      </p:sp>
      <p:sp>
        <p:nvSpPr>
          <p:cNvPr id="4" name="Slide Number Placeholder 3">
            <a:extLst>
              <a:ext uri="{FF2B5EF4-FFF2-40B4-BE49-F238E27FC236}">
                <a16:creationId xmlns:a16="http://schemas.microsoft.com/office/drawing/2014/main" id="{7B4051DA-5803-4458-A563-5759936FAA2A}"/>
              </a:ext>
            </a:extLst>
          </p:cNvPr>
          <p:cNvSpPr>
            <a:spLocks noGrp="1"/>
          </p:cNvSpPr>
          <p:nvPr>
            <p:ph type="sldNum" sz="quarter" idx="12"/>
          </p:nvPr>
        </p:nvSpPr>
        <p:spPr/>
        <p:txBody>
          <a:bodyPr/>
          <a:lstStyle/>
          <a:p>
            <a:fld id="{BB2CE0DE-867F-455F-B20B-96D381B4AB71}" type="slidenum">
              <a:rPr lang="en-US" smtClean="0"/>
              <a:t>51</a:t>
            </a:fld>
            <a:endParaRPr lang="en-US"/>
          </a:p>
        </p:txBody>
      </p:sp>
    </p:spTree>
    <p:extLst>
      <p:ext uri="{BB962C8B-B14F-4D97-AF65-F5344CB8AC3E}">
        <p14:creationId xmlns:p14="http://schemas.microsoft.com/office/powerpoint/2010/main" val="8663378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34C3C-FEEB-4BA6-94E8-1642FB5179E8}"/>
              </a:ext>
            </a:extLst>
          </p:cNvPr>
          <p:cNvSpPr>
            <a:spLocks noGrp="1"/>
          </p:cNvSpPr>
          <p:nvPr>
            <p:ph type="title"/>
          </p:nvPr>
        </p:nvSpPr>
        <p:spPr/>
        <p:txBody>
          <a:bodyPr/>
          <a:lstStyle/>
          <a:p>
            <a:r>
              <a:rPr lang="en-IN" dirty="0"/>
              <a:t>Avoidance of Nonzero-mean Inputs</a:t>
            </a:r>
          </a:p>
        </p:txBody>
      </p:sp>
      <p:sp>
        <p:nvSpPr>
          <p:cNvPr id="3" name="Content Placeholder 2">
            <a:extLst>
              <a:ext uri="{FF2B5EF4-FFF2-40B4-BE49-F238E27FC236}">
                <a16:creationId xmlns:a16="http://schemas.microsoft.com/office/drawing/2014/main" id="{59652F7C-0653-48E8-9A01-191E76EFB71F}"/>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59051F97-C146-47B3-A617-297C0AED6898}"/>
              </a:ext>
            </a:extLst>
          </p:cNvPr>
          <p:cNvSpPr>
            <a:spLocks noGrp="1"/>
          </p:cNvSpPr>
          <p:nvPr>
            <p:ph type="sldNum" sz="quarter" idx="12"/>
          </p:nvPr>
        </p:nvSpPr>
        <p:spPr/>
        <p:txBody>
          <a:bodyPr/>
          <a:lstStyle/>
          <a:p>
            <a:fld id="{BB2CE0DE-867F-455F-B20B-96D381B4AB71}" type="slidenum">
              <a:rPr lang="en-US" smtClean="0"/>
              <a:t>52</a:t>
            </a:fld>
            <a:endParaRPr lang="en-US"/>
          </a:p>
        </p:txBody>
      </p:sp>
      <p:pic>
        <p:nvPicPr>
          <p:cNvPr id="6" name="Picture 5">
            <a:extLst>
              <a:ext uri="{FF2B5EF4-FFF2-40B4-BE49-F238E27FC236}">
                <a16:creationId xmlns:a16="http://schemas.microsoft.com/office/drawing/2014/main" id="{F038E508-6CA8-4A1F-91A3-1AEF8DE808BC}"/>
              </a:ext>
            </a:extLst>
          </p:cNvPr>
          <p:cNvPicPr>
            <a:picLocks noChangeAspect="1"/>
          </p:cNvPicPr>
          <p:nvPr/>
        </p:nvPicPr>
        <p:blipFill>
          <a:blip r:embed="rId2"/>
          <a:stretch>
            <a:fillRect/>
          </a:stretch>
        </p:blipFill>
        <p:spPr>
          <a:xfrm>
            <a:off x="766233" y="1066757"/>
            <a:ext cx="7713800" cy="4648200"/>
          </a:xfrm>
          <a:prstGeom prst="rect">
            <a:avLst/>
          </a:prstGeom>
        </p:spPr>
      </p:pic>
      <p:pic>
        <p:nvPicPr>
          <p:cNvPr id="8" name="Picture 7">
            <a:extLst>
              <a:ext uri="{FF2B5EF4-FFF2-40B4-BE49-F238E27FC236}">
                <a16:creationId xmlns:a16="http://schemas.microsoft.com/office/drawing/2014/main" id="{D8D42D9A-FE06-4EC3-BFB6-ACFF7E58E4FC}"/>
              </a:ext>
            </a:extLst>
          </p:cNvPr>
          <p:cNvPicPr>
            <a:picLocks noChangeAspect="1"/>
          </p:cNvPicPr>
          <p:nvPr/>
        </p:nvPicPr>
        <p:blipFill>
          <a:blip r:embed="rId3"/>
          <a:stretch>
            <a:fillRect/>
          </a:stretch>
        </p:blipFill>
        <p:spPr>
          <a:xfrm>
            <a:off x="766233" y="6019757"/>
            <a:ext cx="8735117" cy="533443"/>
          </a:xfrm>
          <a:prstGeom prst="rect">
            <a:avLst/>
          </a:prstGeom>
        </p:spPr>
      </p:pic>
      <p:pic>
        <p:nvPicPr>
          <p:cNvPr id="10" name="Picture 9">
            <a:extLst>
              <a:ext uri="{FF2B5EF4-FFF2-40B4-BE49-F238E27FC236}">
                <a16:creationId xmlns:a16="http://schemas.microsoft.com/office/drawing/2014/main" id="{9AB2B68A-BBE0-4D3A-A057-C3302C24903E}"/>
              </a:ext>
            </a:extLst>
          </p:cNvPr>
          <p:cNvPicPr>
            <a:picLocks noChangeAspect="1"/>
          </p:cNvPicPr>
          <p:nvPr/>
        </p:nvPicPr>
        <p:blipFill>
          <a:blip r:embed="rId4"/>
          <a:stretch>
            <a:fillRect/>
          </a:stretch>
        </p:blipFill>
        <p:spPr>
          <a:xfrm>
            <a:off x="6172200" y="1905000"/>
            <a:ext cx="2369345" cy="762000"/>
          </a:xfrm>
          <a:prstGeom prst="rect">
            <a:avLst/>
          </a:prstGeom>
        </p:spPr>
      </p:pic>
    </p:spTree>
    <p:extLst>
      <p:ext uri="{BB962C8B-B14F-4D97-AF65-F5344CB8AC3E}">
        <p14:creationId xmlns:p14="http://schemas.microsoft.com/office/powerpoint/2010/main" val="19298508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6B21B-B689-4E72-847C-07D9C1C5FC76}"/>
              </a:ext>
            </a:extLst>
          </p:cNvPr>
          <p:cNvSpPr>
            <a:spLocks noGrp="1"/>
          </p:cNvSpPr>
          <p:nvPr>
            <p:ph type="title"/>
          </p:nvPr>
        </p:nvSpPr>
        <p:spPr/>
        <p:txBody>
          <a:bodyPr/>
          <a:lstStyle/>
          <a:p>
            <a:r>
              <a:rPr lang="en-US" sz="2800" dirty="0"/>
              <a:t>How to Avoid Nonzero-Mean Signals in Neural Networks</a:t>
            </a:r>
            <a:endParaRPr lang="en-IN" sz="2800" dirty="0"/>
          </a:p>
        </p:txBody>
      </p:sp>
      <p:sp>
        <p:nvSpPr>
          <p:cNvPr id="3" name="Content Placeholder 2">
            <a:extLst>
              <a:ext uri="{FF2B5EF4-FFF2-40B4-BE49-F238E27FC236}">
                <a16:creationId xmlns:a16="http://schemas.microsoft.com/office/drawing/2014/main" id="{8D6E19B5-D63E-44EF-B23C-3344390695F0}"/>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D75828A0-DA58-4E9E-860F-15E69BD3EE3C}"/>
              </a:ext>
            </a:extLst>
          </p:cNvPr>
          <p:cNvSpPr>
            <a:spLocks noGrp="1"/>
          </p:cNvSpPr>
          <p:nvPr>
            <p:ph type="sldNum" sz="quarter" idx="12"/>
          </p:nvPr>
        </p:nvSpPr>
        <p:spPr/>
        <p:txBody>
          <a:bodyPr/>
          <a:lstStyle/>
          <a:p>
            <a:fld id="{BB2CE0DE-867F-455F-B20B-96D381B4AB71}" type="slidenum">
              <a:rPr lang="en-US" smtClean="0"/>
              <a:t>53</a:t>
            </a:fld>
            <a:endParaRPr lang="en-US"/>
          </a:p>
        </p:txBody>
      </p:sp>
      <p:pic>
        <p:nvPicPr>
          <p:cNvPr id="6" name="Picture 5">
            <a:extLst>
              <a:ext uri="{FF2B5EF4-FFF2-40B4-BE49-F238E27FC236}">
                <a16:creationId xmlns:a16="http://schemas.microsoft.com/office/drawing/2014/main" id="{21F650DA-6BF4-4BA4-A5DC-2445649ABF1F}"/>
              </a:ext>
            </a:extLst>
          </p:cNvPr>
          <p:cNvPicPr>
            <a:picLocks noChangeAspect="1"/>
          </p:cNvPicPr>
          <p:nvPr/>
        </p:nvPicPr>
        <p:blipFill>
          <a:blip r:embed="rId3"/>
          <a:stretch>
            <a:fillRect/>
          </a:stretch>
        </p:blipFill>
        <p:spPr>
          <a:xfrm>
            <a:off x="755651" y="1066799"/>
            <a:ext cx="5205935" cy="2494510"/>
          </a:xfrm>
          <a:prstGeom prst="rect">
            <a:avLst/>
          </a:prstGeom>
        </p:spPr>
      </p:pic>
      <p:pic>
        <p:nvPicPr>
          <p:cNvPr id="8" name="Picture 7">
            <a:extLst>
              <a:ext uri="{FF2B5EF4-FFF2-40B4-BE49-F238E27FC236}">
                <a16:creationId xmlns:a16="http://schemas.microsoft.com/office/drawing/2014/main" id="{ACF42932-E446-4354-B380-F7D530920804}"/>
              </a:ext>
            </a:extLst>
          </p:cNvPr>
          <p:cNvPicPr>
            <a:picLocks noChangeAspect="1"/>
          </p:cNvPicPr>
          <p:nvPr/>
        </p:nvPicPr>
        <p:blipFill>
          <a:blip r:embed="rId4"/>
          <a:stretch>
            <a:fillRect/>
          </a:stretch>
        </p:blipFill>
        <p:spPr>
          <a:xfrm>
            <a:off x="755651" y="3711527"/>
            <a:ext cx="6080834" cy="1141026"/>
          </a:xfrm>
          <a:prstGeom prst="rect">
            <a:avLst/>
          </a:prstGeom>
        </p:spPr>
      </p:pic>
      <p:pic>
        <p:nvPicPr>
          <p:cNvPr id="10" name="Picture 9">
            <a:extLst>
              <a:ext uri="{FF2B5EF4-FFF2-40B4-BE49-F238E27FC236}">
                <a16:creationId xmlns:a16="http://schemas.microsoft.com/office/drawing/2014/main" id="{2EE7F6B0-7591-4D95-A5E6-BD89A7E9854F}"/>
              </a:ext>
            </a:extLst>
          </p:cNvPr>
          <p:cNvPicPr>
            <a:picLocks noChangeAspect="1"/>
          </p:cNvPicPr>
          <p:nvPr/>
        </p:nvPicPr>
        <p:blipFill>
          <a:blip r:embed="rId5"/>
          <a:stretch>
            <a:fillRect/>
          </a:stretch>
        </p:blipFill>
        <p:spPr>
          <a:xfrm>
            <a:off x="695248" y="5014353"/>
            <a:ext cx="6201640" cy="981212"/>
          </a:xfrm>
          <a:prstGeom prst="rect">
            <a:avLst/>
          </a:prstGeom>
        </p:spPr>
      </p:pic>
      <p:sp>
        <p:nvSpPr>
          <p:cNvPr id="13" name="TextBox 12">
            <a:extLst>
              <a:ext uri="{FF2B5EF4-FFF2-40B4-BE49-F238E27FC236}">
                <a16:creationId xmlns:a16="http://schemas.microsoft.com/office/drawing/2014/main" id="{9EAB4330-13A3-4E22-BD31-895481B44A91}"/>
              </a:ext>
            </a:extLst>
          </p:cNvPr>
          <p:cNvSpPr txBox="1"/>
          <p:nvPr/>
        </p:nvSpPr>
        <p:spPr>
          <a:xfrm>
            <a:off x="7051613" y="5832901"/>
            <a:ext cx="5165773" cy="523220"/>
          </a:xfrm>
          <a:prstGeom prst="rect">
            <a:avLst/>
          </a:prstGeom>
          <a:noFill/>
        </p:spPr>
        <p:txBody>
          <a:bodyPr wrap="none" rtlCol="0">
            <a:spAutoFit/>
          </a:bodyPr>
          <a:lstStyle/>
          <a:p>
            <a:r>
              <a:rPr lang="en-IN" sz="1400" dirty="0"/>
              <a:t>Zero-mean signals → better Hessian → faster learning</a:t>
            </a:r>
          </a:p>
          <a:p>
            <a:r>
              <a:rPr lang="en-IN" sz="1400" dirty="0"/>
              <a:t>Nonzero-mean signals → poor Hessian → slow learning</a:t>
            </a:r>
          </a:p>
        </p:txBody>
      </p:sp>
    </p:spTree>
    <p:extLst>
      <p:ext uri="{BB962C8B-B14F-4D97-AF65-F5344CB8AC3E}">
        <p14:creationId xmlns:p14="http://schemas.microsoft.com/office/powerpoint/2010/main" val="40343426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BE2A4-C9D9-452E-B1AA-A192D6497847}"/>
              </a:ext>
            </a:extLst>
          </p:cNvPr>
          <p:cNvSpPr>
            <a:spLocks noGrp="1"/>
          </p:cNvSpPr>
          <p:nvPr>
            <p:ph type="title"/>
          </p:nvPr>
        </p:nvSpPr>
        <p:spPr/>
        <p:txBody>
          <a:bodyPr/>
          <a:lstStyle/>
          <a:p>
            <a:r>
              <a:rPr lang="en-US" dirty="0"/>
              <a:t>Asymptotic Behavior of On-line Learning</a:t>
            </a:r>
            <a:endParaRPr lang="en-IN" dirty="0"/>
          </a:p>
        </p:txBody>
      </p:sp>
      <p:sp>
        <p:nvSpPr>
          <p:cNvPr id="3" name="Content Placeholder 2">
            <a:extLst>
              <a:ext uri="{FF2B5EF4-FFF2-40B4-BE49-F238E27FC236}">
                <a16:creationId xmlns:a16="http://schemas.microsoft.com/office/drawing/2014/main" id="{D749B657-8884-43B4-97A7-6199E601CA81}"/>
              </a:ext>
            </a:extLst>
          </p:cNvPr>
          <p:cNvSpPr>
            <a:spLocks noGrp="1"/>
          </p:cNvSpPr>
          <p:nvPr>
            <p:ph idx="1"/>
          </p:nvPr>
        </p:nvSpPr>
        <p:spPr/>
        <p:txBody>
          <a:bodyPr/>
          <a:lstStyle/>
          <a:p>
            <a:pPr marL="0" indent="0">
              <a:buNone/>
            </a:pPr>
            <a:r>
              <a:rPr lang="en-US" sz="1800" dirty="0"/>
              <a:t>Asymptotic behavior refers to:</a:t>
            </a:r>
          </a:p>
          <a:p>
            <a:r>
              <a:rPr lang="en-US" sz="1800" dirty="0"/>
              <a:t>The behavior of the learning process after a very large number of iterations</a:t>
            </a:r>
            <a:br>
              <a:rPr lang="en-US" sz="1800" dirty="0"/>
            </a:br>
            <a:r>
              <a:rPr lang="en-US" sz="1800" dirty="0"/>
              <a:t>(i.e., as n→∞)</a:t>
            </a:r>
          </a:p>
          <a:p>
            <a:pPr marL="0" indent="0">
              <a:buNone/>
            </a:pPr>
            <a:r>
              <a:rPr lang="en-US" sz="1800" dirty="0"/>
              <a:t>In simple terms:</a:t>
            </a:r>
          </a:p>
          <a:p>
            <a:r>
              <a:rPr lang="en-US" sz="1800" dirty="0"/>
              <a:t>What happens to the weights after long training?</a:t>
            </a:r>
          </a:p>
          <a:p>
            <a:r>
              <a:rPr lang="en-US" sz="1800" dirty="0"/>
              <a:t>Do they converge?</a:t>
            </a:r>
          </a:p>
          <a:p>
            <a:r>
              <a:rPr lang="en-US" sz="1800" dirty="0"/>
              <a:t>Do they fluctuate?</a:t>
            </a:r>
          </a:p>
          <a:p>
            <a:r>
              <a:rPr lang="en-US" sz="1800" dirty="0"/>
              <a:t>How stable is the learning?</a:t>
            </a:r>
          </a:p>
          <a:p>
            <a:pPr marL="0" indent="0">
              <a:buNone/>
            </a:pPr>
            <a:endParaRPr lang="en-US" sz="1800" dirty="0"/>
          </a:p>
          <a:p>
            <a:r>
              <a:rPr lang="en-US" sz="1800" dirty="0"/>
              <a:t>In </a:t>
            </a:r>
            <a:r>
              <a:rPr lang="en-US" sz="1800" b="1" dirty="0"/>
              <a:t>on-line learning</a:t>
            </a:r>
            <a:r>
              <a:rPr lang="en-US" sz="1800" dirty="0"/>
              <a:t>:</a:t>
            </a:r>
          </a:p>
          <a:p>
            <a:pPr>
              <a:buFont typeface="Arial" panose="020B0604020202020204" pitchFamily="34" charset="0"/>
              <a:buChar char="•"/>
            </a:pPr>
            <a:r>
              <a:rPr lang="en-US" sz="1800" dirty="0"/>
              <a:t>Network weights are updated </a:t>
            </a:r>
            <a:r>
              <a:rPr lang="en-US" sz="1800" b="1" dirty="0"/>
              <a:t>one sample at a time</a:t>
            </a:r>
            <a:endParaRPr lang="en-US" sz="1800" dirty="0"/>
          </a:p>
          <a:p>
            <a:pPr>
              <a:buFont typeface="Arial" panose="020B0604020202020204" pitchFamily="34" charset="0"/>
              <a:buChar char="•"/>
            </a:pPr>
            <a:r>
              <a:rPr lang="en-US" sz="1800" dirty="0"/>
              <a:t>Learning is </a:t>
            </a:r>
            <a:r>
              <a:rPr lang="en-US" sz="1800" b="1" dirty="0"/>
              <a:t>stochastic</a:t>
            </a:r>
            <a:r>
              <a:rPr lang="en-US" sz="1800" dirty="0"/>
              <a:t> (contains randomness)</a:t>
            </a:r>
          </a:p>
          <a:p>
            <a:pPr>
              <a:buFont typeface="Arial" panose="020B0604020202020204" pitchFamily="34" charset="0"/>
              <a:buChar char="•"/>
            </a:pPr>
            <a:r>
              <a:rPr lang="en-US" sz="1800" dirty="0"/>
              <a:t>Error does not decrease smoothly</a:t>
            </a:r>
          </a:p>
          <a:p>
            <a:r>
              <a:rPr lang="en-US" sz="1800" dirty="0"/>
              <a:t>To understand such learning, we study how the </a:t>
            </a:r>
            <a:r>
              <a:rPr lang="en-US" sz="1800" b="1" dirty="0"/>
              <a:t>average learning curve</a:t>
            </a:r>
            <a:r>
              <a:rPr lang="en-US" sz="1800" dirty="0"/>
              <a:t> behaves </a:t>
            </a:r>
            <a:r>
              <a:rPr lang="en-US" sz="1800" b="1" dirty="0"/>
              <a:t>over a long period of time</a:t>
            </a:r>
            <a:r>
              <a:rPr lang="en-US" sz="1800" dirty="0"/>
              <a:t>.</a:t>
            </a:r>
          </a:p>
          <a:p>
            <a:pPr marL="0" indent="0">
              <a:buNone/>
            </a:pPr>
            <a:endParaRPr lang="en-US" sz="1800" dirty="0"/>
          </a:p>
          <a:p>
            <a:endParaRPr lang="en-US" sz="1800" dirty="0"/>
          </a:p>
          <a:p>
            <a:endParaRPr lang="en-IN" sz="1800" dirty="0"/>
          </a:p>
          <a:p>
            <a:pPr marL="0" indent="0">
              <a:buNone/>
            </a:pPr>
            <a:endParaRPr lang="en-IN" sz="1800" dirty="0"/>
          </a:p>
        </p:txBody>
      </p:sp>
      <p:sp>
        <p:nvSpPr>
          <p:cNvPr id="4" name="Slide Number Placeholder 3">
            <a:extLst>
              <a:ext uri="{FF2B5EF4-FFF2-40B4-BE49-F238E27FC236}">
                <a16:creationId xmlns:a16="http://schemas.microsoft.com/office/drawing/2014/main" id="{DCF89ADD-32EB-4D5D-9F5A-7DCAE559B9B0}"/>
              </a:ext>
            </a:extLst>
          </p:cNvPr>
          <p:cNvSpPr>
            <a:spLocks noGrp="1"/>
          </p:cNvSpPr>
          <p:nvPr>
            <p:ph type="sldNum" sz="quarter" idx="12"/>
          </p:nvPr>
        </p:nvSpPr>
        <p:spPr/>
        <p:txBody>
          <a:bodyPr/>
          <a:lstStyle/>
          <a:p>
            <a:fld id="{BB2CE0DE-867F-455F-B20B-96D381B4AB71}" type="slidenum">
              <a:rPr lang="en-US" smtClean="0"/>
              <a:t>54</a:t>
            </a:fld>
            <a:endParaRPr lang="en-US"/>
          </a:p>
        </p:txBody>
      </p:sp>
    </p:spTree>
    <p:extLst>
      <p:ext uri="{BB962C8B-B14F-4D97-AF65-F5344CB8AC3E}">
        <p14:creationId xmlns:p14="http://schemas.microsoft.com/office/powerpoint/2010/main" val="29478732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EBD04-0448-4A30-BB39-DCA6EB994722}"/>
              </a:ext>
            </a:extLst>
          </p:cNvPr>
          <p:cNvSpPr>
            <a:spLocks noGrp="1"/>
          </p:cNvSpPr>
          <p:nvPr>
            <p:ph type="title"/>
          </p:nvPr>
        </p:nvSpPr>
        <p:spPr/>
        <p:txBody>
          <a:bodyPr/>
          <a:lstStyle/>
          <a:p>
            <a:r>
              <a:rPr lang="en-US" dirty="0"/>
              <a:t>Asymptotic Behavior of On-line Learning</a:t>
            </a:r>
            <a:endParaRPr lang="en-IN" dirty="0"/>
          </a:p>
        </p:txBody>
      </p:sp>
      <p:sp>
        <p:nvSpPr>
          <p:cNvPr id="3" name="Content Placeholder 2">
            <a:extLst>
              <a:ext uri="{FF2B5EF4-FFF2-40B4-BE49-F238E27FC236}">
                <a16:creationId xmlns:a16="http://schemas.microsoft.com/office/drawing/2014/main" id="{CBCF11F0-FF16-49AE-A9AC-5D0254DC1249}"/>
              </a:ext>
            </a:extLst>
          </p:cNvPr>
          <p:cNvSpPr>
            <a:spLocks noGrp="1"/>
          </p:cNvSpPr>
          <p:nvPr>
            <p:ph idx="1"/>
          </p:nvPr>
        </p:nvSpPr>
        <p:spPr/>
        <p:txBody>
          <a:bodyPr/>
          <a:lstStyle/>
          <a:p>
            <a:pPr algn="just"/>
            <a:r>
              <a:rPr lang="en-US" sz="2000" dirty="0"/>
              <a:t>In on-line learning, weights are updated one sample at a time, so learning is stochastic. Because of this randomness, even after a very long time, the weights do not settle exactly at the minimum — they fluctuate around it.</a:t>
            </a:r>
          </a:p>
          <a:p>
            <a:pPr algn="just"/>
            <a:r>
              <a:rPr lang="en-US" sz="2000" dirty="0"/>
              <a:t>“This long-term behavior of weights is what we call </a:t>
            </a:r>
            <a:r>
              <a:rPr lang="en-US" sz="2000" b="1" dirty="0"/>
              <a:t>asymptotic behavior</a:t>
            </a:r>
            <a:r>
              <a:rPr lang="en-US" sz="2000" dirty="0"/>
              <a:t>.”</a:t>
            </a:r>
          </a:p>
          <a:p>
            <a:pPr algn="just"/>
            <a:endParaRPr lang="en-US" sz="2000" dirty="0"/>
          </a:p>
          <a:p>
            <a:pPr algn="just"/>
            <a:r>
              <a:rPr lang="en-US" sz="2000" dirty="0"/>
              <a:t>“If the weights are fluctuating, what controls how large these fluctuations are?”</a:t>
            </a:r>
          </a:p>
          <a:p>
            <a:pPr algn="just"/>
            <a:r>
              <a:rPr lang="en-US" sz="2000" dirty="0"/>
              <a:t>The answer is — the learning rate.</a:t>
            </a:r>
          </a:p>
          <a:p>
            <a:pPr algn="just"/>
            <a:endParaRPr lang="en-US" sz="2000" dirty="0"/>
          </a:p>
          <a:p>
            <a:pPr algn="just"/>
            <a:endParaRPr lang="en-US" sz="2000" dirty="0"/>
          </a:p>
          <a:p>
            <a:pPr algn="just"/>
            <a:endParaRPr lang="en-IN" sz="2000" dirty="0"/>
          </a:p>
          <a:p>
            <a:pPr marL="304800" indent="-285750" algn="just">
              <a:buFont typeface="Arial" panose="020B0604020202020204" pitchFamily="34" charset="0"/>
              <a:buChar char="•"/>
            </a:pPr>
            <a:endParaRPr lang="en-US" sz="2000" b="1" dirty="0"/>
          </a:p>
          <a:p>
            <a:pPr marL="19050" indent="0" algn="just">
              <a:buNone/>
            </a:pPr>
            <a:endParaRPr lang="en-US" sz="2000" dirty="0"/>
          </a:p>
          <a:p>
            <a:pPr algn="just"/>
            <a:endParaRPr lang="en-IN" sz="2000" dirty="0"/>
          </a:p>
          <a:p>
            <a:pPr algn="just"/>
            <a:endParaRPr lang="en-IN" sz="2000" dirty="0"/>
          </a:p>
        </p:txBody>
      </p:sp>
      <p:sp>
        <p:nvSpPr>
          <p:cNvPr id="4" name="Slide Number Placeholder 3">
            <a:extLst>
              <a:ext uri="{FF2B5EF4-FFF2-40B4-BE49-F238E27FC236}">
                <a16:creationId xmlns:a16="http://schemas.microsoft.com/office/drawing/2014/main" id="{37522107-4535-4444-BD62-B9EE9E7598DD}"/>
              </a:ext>
            </a:extLst>
          </p:cNvPr>
          <p:cNvSpPr>
            <a:spLocks noGrp="1"/>
          </p:cNvSpPr>
          <p:nvPr>
            <p:ph type="sldNum" sz="quarter" idx="12"/>
          </p:nvPr>
        </p:nvSpPr>
        <p:spPr/>
        <p:txBody>
          <a:bodyPr/>
          <a:lstStyle/>
          <a:p>
            <a:fld id="{BB2CE0DE-867F-455F-B20B-96D381B4AB71}" type="slidenum">
              <a:rPr lang="en-US" smtClean="0"/>
              <a:t>55</a:t>
            </a:fld>
            <a:endParaRPr lang="en-US"/>
          </a:p>
        </p:txBody>
      </p:sp>
    </p:spTree>
    <p:extLst>
      <p:ext uri="{BB962C8B-B14F-4D97-AF65-F5344CB8AC3E}">
        <p14:creationId xmlns:p14="http://schemas.microsoft.com/office/powerpoint/2010/main" val="14119139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EBD04-0448-4A30-BB39-DCA6EB994722}"/>
              </a:ext>
            </a:extLst>
          </p:cNvPr>
          <p:cNvSpPr>
            <a:spLocks noGrp="1"/>
          </p:cNvSpPr>
          <p:nvPr>
            <p:ph type="title"/>
          </p:nvPr>
        </p:nvSpPr>
        <p:spPr/>
        <p:txBody>
          <a:bodyPr/>
          <a:lstStyle/>
          <a:p>
            <a:r>
              <a:rPr lang="en-US" dirty="0"/>
              <a:t>Asymptotic Behavior of On-line Learning</a:t>
            </a:r>
            <a:endParaRPr lang="en-IN" dirty="0"/>
          </a:p>
        </p:txBody>
      </p:sp>
      <p:sp>
        <p:nvSpPr>
          <p:cNvPr id="3" name="Content Placeholder 2">
            <a:extLst>
              <a:ext uri="{FF2B5EF4-FFF2-40B4-BE49-F238E27FC236}">
                <a16:creationId xmlns:a16="http://schemas.microsoft.com/office/drawing/2014/main" id="{CBCF11F0-FF16-49AE-A9AC-5D0254DC1249}"/>
              </a:ext>
            </a:extLst>
          </p:cNvPr>
          <p:cNvSpPr>
            <a:spLocks noGrp="1"/>
          </p:cNvSpPr>
          <p:nvPr>
            <p:ph idx="1"/>
          </p:nvPr>
        </p:nvSpPr>
        <p:spPr/>
        <p:txBody>
          <a:bodyPr/>
          <a:lstStyle/>
          <a:p>
            <a:r>
              <a:rPr lang="en-US" sz="2000" dirty="0"/>
              <a:t>To ensure </a:t>
            </a:r>
            <a:r>
              <a:rPr lang="en-US" sz="2000" b="1" dirty="0"/>
              <a:t>stable learning</a:t>
            </a:r>
            <a:r>
              <a:rPr lang="en-US" sz="2000" dirty="0"/>
              <a:t>, the learning rate must satisfy:</a:t>
            </a:r>
          </a:p>
          <a:p>
            <a:endParaRPr lang="en-US" sz="2000" dirty="0"/>
          </a:p>
          <a:p>
            <a:endParaRPr lang="en-US" sz="2000" dirty="0"/>
          </a:p>
          <a:p>
            <a:endParaRPr lang="en-US" sz="2000" dirty="0"/>
          </a:p>
          <a:p>
            <a:r>
              <a:rPr lang="en-US" sz="2000" dirty="0"/>
              <a:t>where: </a:t>
            </a:r>
            <a:r>
              <a:rPr lang="en-US" sz="2000" dirty="0" err="1"/>
              <a:t>λ</a:t>
            </a:r>
            <a:r>
              <a:rPr lang="en-US" sz="2000" baseline="-25000" dirty="0" err="1"/>
              <a:t>max</a:t>
            </a:r>
            <a:r>
              <a:rPr lang="en-US" sz="2000" dirty="0"/>
              <a:t>​ = largest eigenvalue of the Hessian</a:t>
            </a:r>
          </a:p>
          <a:p>
            <a:r>
              <a:rPr lang="en-US" sz="2000" dirty="0"/>
              <a:t>If η is too large:</a:t>
            </a:r>
          </a:p>
          <a:p>
            <a:pPr>
              <a:buFont typeface="Arial" panose="020B0604020202020204" pitchFamily="34" charset="0"/>
              <a:buChar char="•"/>
            </a:pPr>
            <a:r>
              <a:rPr lang="en-US" sz="2000" dirty="0"/>
              <a:t>Learning becomes unstable</a:t>
            </a:r>
          </a:p>
          <a:p>
            <a:pPr>
              <a:buFont typeface="Arial" panose="020B0604020202020204" pitchFamily="34" charset="0"/>
              <a:buChar char="•"/>
            </a:pPr>
            <a:r>
              <a:rPr lang="en-US" sz="2000" dirty="0"/>
              <a:t>Weights may diverge</a:t>
            </a:r>
          </a:p>
          <a:p>
            <a:endParaRPr lang="en-IN" sz="2000" dirty="0"/>
          </a:p>
          <a:p>
            <a:endParaRPr lang="en-IN" sz="2000" dirty="0"/>
          </a:p>
        </p:txBody>
      </p:sp>
      <p:sp>
        <p:nvSpPr>
          <p:cNvPr id="4" name="Slide Number Placeholder 3">
            <a:extLst>
              <a:ext uri="{FF2B5EF4-FFF2-40B4-BE49-F238E27FC236}">
                <a16:creationId xmlns:a16="http://schemas.microsoft.com/office/drawing/2014/main" id="{37522107-4535-4444-BD62-B9EE9E7598DD}"/>
              </a:ext>
            </a:extLst>
          </p:cNvPr>
          <p:cNvSpPr>
            <a:spLocks noGrp="1"/>
          </p:cNvSpPr>
          <p:nvPr>
            <p:ph type="sldNum" sz="quarter" idx="12"/>
          </p:nvPr>
        </p:nvSpPr>
        <p:spPr/>
        <p:txBody>
          <a:bodyPr/>
          <a:lstStyle/>
          <a:p>
            <a:fld id="{BB2CE0DE-867F-455F-B20B-96D381B4AB71}" type="slidenum">
              <a:rPr lang="en-US" smtClean="0"/>
              <a:t>56</a:t>
            </a:fld>
            <a:endParaRPr lang="en-US"/>
          </a:p>
        </p:txBody>
      </p:sp>
      <p:pic>
        <p:nvPicPr>
          <p:cNvPr id="6" name="Picture 5">
            <a:extLst>
              <a:ext uri="{FF2B5EF4-FFF2-40B4-BE49-F238E27FC236}">
                <a16:creationId xmlns:a16="http://schemas.microsoft.com/office/drawing/2014/main" id="{A4CE4F9D-9B47-424E-8070-24C169D2D900}"/>
              </a:ext>
            </a:extLst>
          </p:cNvPr>
          <p:cNvPicPr>
            <a:picLocks noChangeAspect="1"/>
          </p:cNvPicPr>
          <p:nvPr/>
        </p:nvPicPr>
        <p:blipFill>
          <a:blip r:embed="rId3"/>
          <a:stretch>
            <a:fillRect/>
          </a:stretch>
        </p:blipFill>
        <p:spPr>
          <a:xfrm>
            <a:off x="1981200" y="1600200"/>
            <a:ext cx="990600" cy="671406"/>
          </a:xfrm>
          <a:prstGeom prst="rect">
            <a:avLst/>
          </a:prstGeom>
        </p:spPr>
      </p:pic>
      <p:pic>
        <p:nvPicPr>
          <p:cNvPr id="8" name="Picture 7">
            <a:extLst>
              <a:ext uri="{FF2B5EF4-FFF2-40B4-BE49-F238E27FC236}">
                <a16:creationId xmlns:a16="http://schemas.microsoft.com/office/drawing/2014/main" id="{EF2471C1-5701-43B8-917A-EE64FC13BF47}"/>
              </a:ext>
            </a:extLst>
          </p:cNvPr>
          <p:cNvPicPr>
            <a:picLocks noChangeAspect="1"/>
          </p:cNvPicPr>
          <p:nvPr/>
        </p:nvPicPr>
        <p:blipFill>
          <a:blip r:embed="rId4"/>
          <a:stretch>
            <a:fillRect/>
          </a:stretch>
        </p:blipFill>
        <p:spPr>
          <a:xfrm>
            <a:off x="789270" y="4419600"/>
            <a:ext cx="8828014" cy="1676400"/>
          </a:xfrm>
          <a:prstGeom prst="rect">
            <a:avLst/>
          </a:prstGeom>
        </p:spPr>
      </p:pic>
    </p:spTree>
    <p:extLst>
      <p:ext uri="{BB962C8B-B14F-4D97-AF65-F5344CB8AC3E}">
        <p14:creationId xmlns:p14="http://schemas.microsoft.com/office/powerpoint/2010/main" val="34599189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49141-BBC7-616E-9DEA-EAF5E9575AA9}"/>
              </a:ext>
            </a:extLst>
          </p:cNvPr>
          <p:cNvSpPr>
            <a:spLocks noGrp="1"/>
          </p:cNvSpPr>
          <p:nvPr>
            <p:ph type="title"/>
          </p:nvPr>
        </p:nvSpPr>
        <p:spPr/>
        <p:txBody>
          <a:bodyPr/>
          <a:lstStyle/>
          <a:p>
            <a:r>
              <a:rPr lang="en-US" sz="2400" dirty="0"/>
              <a:t>Question: Hessian and its role in online learning</a:t>
            </a:r>
            <a:endParaRPr lang="en-IN" sz="2400" dirty="0"/>
          </a:p>
        </p:txBody>
      </p:sp>
      <p:sp>
        <p:nvSpPr>
          <p:cNvPr id="3" name="Content Placeholder 2">
            <a:extLst>
              <a:ext uri="{FF2B5EF4-FFF2-40B4-BE49-F238E27FC236}">
                <a16:creationId xmlns:a16="http://schemas.microsoft.com/office/drawing/2014/main" id="{2F2E0B58-87F0-CC4F-0959-03638337DE6F}"/>
              </a:ext>
            </a:extLst>
          </p:cNvPr>
          <p:cNvSpPr>
            <a:spLocks noGrp="1"/>
          </p:cNvSpPr>
          <p:nvPr>
            <p:ph idx="1"/>
          </p:nvPr>
        </p:nvSpPr>
        <p:spPr/>
        <p:txBody>
          <a:bodyPr/>
          <a:lstStyle/>
          <a:p>
            <a:pPr algn="just"/>
            <a:r>
              <a:rPr lang="en-US" sz="2000" dirty="0"/>
              <a:t>What is the role of the Hessian in study of neural networks, how does avoiding nonzero-mean inputs impact the learning process, and what is the importance of asymptotic behavior of assuming a fixed learning-rate parameter?</a:t>
            </a:r>
            <a:endParaRPr lang="en-IN" sz="2000" dirty="0"/>
          </a:p>
        </p:txBody>
      </p:sp>
      <p:sp>
        <p:nvSpPr>
          <p:cNvPr id="4" name="Slide Number Placeholder 3">
            <a:extLst>
              <a:ext uri="{FF2B5EF4-FFF2-40B4-BE49-F238E27FC236}">
                <a16:creationId xmlns:a16="http://schemas.microsoft.com/office/drawing/2014/main" id="{0FB92E6B-7413-5355-F5BD-A7D7DA572599}"/>
              </a:ext>
            </a:extLst>
          </p:cNvPr>
          <p:cNvSpPr>
            <a:spLocks noGrp="1"/>
          </p:cNvSpPr>
          <p:nvPr>
            <p:ph type="sldNum" sz="quarter" idx="12"/>
          </p:nvPr>
        </p:nvSpPr>
        <p:spPr/>
        <p:txBody>
          <a:bodyPr/>
          <a:lstStyle/>
          <a:p>
            <a:fld id="{BB2CE0DE-867F-455F-B20B-96D381B4AB71}" type="slidenum">
              <a:rPr lang="en-US" smtClean="0"/>
              <a:t>57</a:t>
            </a:fld>
            <a:endParaRPr lang="en-US"/>
          </a:p>
        </p:txBody>
      </p:sp>
    </p:spTree>
    <p:extLst>
      <p:ext uri="{BB962C8B-B14F-4D97-AF65-F5344CB8AC3E}">
        <p14:creationId xmlns:p14="http://schemas.microsoft.com/office/powerpoint/2010/main" val="7846033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300C23-691D-C2BA-C14B-36958318CD7D}"/>
            </a:ext>
          </a:extLst>
        </p:cNvPr>
        <p:cNvGrpSpPr/>
        <p:nvPr/>
      </p:nvGrpSpPr>
      <p:grpSpPr>
        <a:xfrm>
          <a:off x="0" y="0"/>
          <a:ext cx="0" cy="0"/>
          <a:chOff x="0" y="0"/>
          <a:chExt cx="0" cy="0"/>
        </a:xfrm>
      </p:grpSpPr>
      <p:sp>
        <p:nvSpPr>
          <p:cNvPr id="9218" name="Rectangle 2">
            <a:extLst>
              <a:ext uri="{FF2B5EF4-FFF2-40B4-BE49-F238E27FC236}">
                <a16:creationId xmlns:a16="http://schemas.microsoft.com/office/drawing/2014/main" id="{707600EF-30F0-51BF-F6D3-6067F95DB240}"/>
              </a:ext>
            </a:extLst>
          </p:cNvPr>
          <p:cNvSpPr>
            <a:spLocks noGrp="1" noChangeArrowheads="1"/>
          </p:cNvSpPr>
          <p:nvPr>
            <p:ph type="ctrTitle"/>
          </p:nvPr>
        </p:nvSpPr>
        <p:spPr/>
        <p:txBody>
          <a:bodyPr/>
          <a:lstStyle/>
          <a:p>
            <a:pPr eaLnBrk="1" hangingPunct="1"/>
            <a:r>
              <a:rPr lang="en-US" sz="2800" dirty="0"/>
              <a:t>Generalization</a:t>
            </a:r>
            <a:endParaRPr lang="en-US" altLang="en-US" sz="2800" dirty="0"/>
          </a:p>
        </p:txBody>
      </p:sp>
      <p:sp>
        <p:nvSpPr>
          <p:cNvPr id="3" name="Slide Number Placeholder 2">
            <a:extLst>
              <a:ext uri="{FF2B5EF4-FFF2-40B4-BE49-F238E27FC236}">
                <a16:creationId xmlns:a16="http://schemas.microsoft.com/office/drawing/2014/main" id="{2C9290D9-BFD5-5C54-FA22-25A13DA5130A}"/>
              </a:ext>
            </a:extLst>
          </p:cNvPr>
          <p:cNvSpPr>
            <a:spLocks noGrp="1"/>
          </p:cNvSpPr>
          <p:nvPr>
            <p:ph type="sldNum" sz="quarter" idx="12"/>
          </p:nvPr>
        </p:nvSpPr>
        <p:spPr/>
        <p:txBody>
          <a:bodyPr/>
          <a:lstStyle/>
          <a:p>
            <a:fld id="{5DCC653A-8BE1-4A16-A754-27859D86C4A9}" type="slidenum">
              <a:rPr lang="en-US" smtClean="0"/>
              <a:t>58</a:t>
            </a:fld>
            <a:endParaRPr lang="en-US"/>
          </a:p>
        </p:txBody>
      </p:sp>
      <p:sp>
        <p:nvSpPr>
          <p:cNvPr id="2" name="Subtitle 1">
            <a:extLst>
              <a:ext uri="{FF2B5EF4-FFF2-40B4-BE49-F238E27FC236}">
                <a16:creationId xmlns:a16="http://schemas.microsoft.com/office/drawing/2014/main" id="{1C5B143F-765D-4BC7-90A0-301C01306B1D}"/>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918068799"/>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6BAF4-71CA-4EE3-88DE-E1BCD4A308F5}"/>
              </a:ext>
            </a:extLst>
          </p:cNvPr>
          <p:cNvSpPr>
            <a:spLocks noGrp="1"/>
          </p:cNvSpPr>
          <p:nvPr>
            <p:ph type="title"/>
          </p:nvPr>
        </p:nvSpPr>
        <p:spPr/>
        <p:txBody>
          <a:bodyPr/>
          <a:lstStyle/>
          <a:p>
            <a:r>
              <a:rPr lang="en-US" sz="3200" dirty="0"/>
              <a:t>Generalization</a:t>
            </a:r>
            <a:endParaRPr lang="en-IN" dirty="0"/>
          </a:p>
        </p:txBody>
      </p:sp>
      <p:sp>
        <p:nvSpPr>
          <p:cNvPr id="3" name="Content Placeholder 2">
            <a:extLst>
              <a:ext uri="{FF2B5EF4-FFF2-40B4-BE49-F238E27FC236}">
                <a16:creationId xmlns:a16="http://schemas.microsoft.com/office/drawing/2014/main" id="{42F0F779-BFD7-4501-9C11-336098D7D733}"/>
              </a:ext>
            </a:extLst>
          </p:cNvPr>
          <p:cNvSpPr>
            <a:spLocks noGrp="1"/>
          </p:cNvSpPr>
          <p:nvPr>
            <p:ph idx="1"/>
          </p:nvPr>
        </p:nvSpPr>
        <p:spPr/>
        <p:txBody>
          <a:bodyPr/>
          <a:lstStyle/>
          <a:p>
            <a:pPr algn="just"/>
            <a:r>
              <a:rPr lang="en-US" sz="1800" dirty="0"/>
              <a:t>In back-propagation learning, we typically start with a training sample and use the backpropagation algorithm to compute the synaptic weights of a multilayer perceptron by loading as many of the training examples as possible into the network. The hope is that the neural network so designed will generalize well. </a:t>
            </a:r>
          </a:p>
          <a:p>
            <a:pPr algn="just"/>
            <a:r>
              <a:rPr lang="en-US" sz="1800" dirty="0"/>
              <a:t>A network is said to </a:t>
            </a:r>
            <a:r>
              <a:rPr lang="en-US" sz="1800" b="1" dirty="0"/>
              <a:t>generalize</a:t>
            </a:r>
            <a:r>
              <a:rPr lang="en-US" sz="1800" dirty="0"/>
              <a:t> well when the input–output mapping computed by the network </a:t>
            </a:r>
            <a:r>
              <a:rPr lang="en-US" sz="1800" b="1" dirty="0"/>
              <a:t>is correct for test data</a:t>
            </a:r>
            <a:r>
              <a:rPr lang="en-US" sz="1800" dirty="0"/>
              <a:t>.</a:t>
            </a:r>
          </a:p>
          <a:p>
            <a:pPr algn="just"/>
            <a:r>
              <a:rPr lang="en-US" sz="1800" dirty="0"/>
              <a:t>The learning process (i.e., training of a neural network) may be viewed as a “</a:t>
            </a:r>
            <a:r>
              <a:rPr lang="en-US" sz="1800" dirty="0" err="1"/>
              <a:t>curvefitting</a:t>
            </a:r>
            <a:r>
              <a:rPr lang="en-US" sz="1800" dirty="0"/>
              <a:t>” problem. The network itself may be considered simply as a nonlinear input–output mapping. </a:t>
            </a:r>
          </a:p>
          <a:p>
            <a:pPr algn="just"/>
            <a:r>
              <a:rPr lang="en-US" sz="1800" dirty="0"/>
              <a:t>Such a viewpoint then permits us to look at </a:t>
            </a:r>
            <a:r>
              <a:rPr lang="en-US" sz="1800" b="1" dirty="0"/>
              <a:t>generalization </a:t>
            </a:r>
            <a:r>
              <a:rPr lang="en-US" sz="1800" dirty="0"/>
              <a:t>not as a mystical property of neural networks, but rather simply as the effect of a </a:t>
            </a:r>
            <a:r>
              <a:rPr lang="en-US" sz="1800" b="1" dirty="0"/>
              <a:t>nonlinear interpolation of the input data.</a:t>
            </a:r>
          </a:p>
          <a:p>
            <a:pPr algn="just"/>
            <a:r>
              <a:rPr lang="en-US" sz="1800" dirty="0"/>
              <a:t>Nonlinear interpolation is the process of estimating unknown data points within a known range by fitting a nonlinear function to the existing data, such that the interpolated points form a </a:t>
            </a:r>
            <a:r>
              <a:rPr lang="en-US" sz="1800" b="1" dirty="0"/>
              <a:t>curve rather than a straight line</a:t>
            </a:r>
            <a:r>
              <a:rPr lang="en-US" sz="1800" dirty="0"/>
              <a:t>. </a:t>
            </a:r>
          </a:p>
          <a:p>
            <a:pPr algn="just"/>
            <a:endParaRPr lang="en-IN" sz="1800" dirty="0"/>
          </a:p>
        </p:txBody>
      </p:sp>
      <p:sp>
        <p:nvSpPr>
          <p:cNvPr id="4" name="Slide Number Placeholder 3">
            <a:extLst>
              <a:ext uri="{FF2B5EF4-FFF2-40B4-BE49-F238E27FC236}">
                <a16:creationId xmlns:a16="http://schemas.microsoft.com/office/drawing/2014/main" id="{59D1F963-4BB3-464C-945C-CE05083457E3}"/>
              </a:ext>
            </a:extLst>
          </p:cNvPr>
          <p:cNvSpPr>
            <a:spLocks noGrp="1"/>
          </p:cNvSpPr>
          <p:nvPr>
            <p:ph type="sldNum" sz="quarter" idx="12"/>
          </p:nvPr>
        </p:nvSpPr>
        <p:spPr/>
        <p:txBody>
          <a:bodyPr/>
          <a:lstStyle/>
          <a:p>
            <a:fld id="{BB2CE0DE-867F-455F-B20B-96D381B4AB71}" type="slidenum">
              <a:rPr lang="en-US" smtClean="0"/>
              <a:t>59</a:t>
            </a:fld>
            <a:endParaRPr lang="en-US"/>
          </a:p>
        </p:txBody>
      </p:sp>
    </p:spTree>
    <p:extLst>
      <p:ext uri="{BB962C8B-B14F-4D97-AF65-F5344CB8AC3E}">
        <p14:creationId xmlns:p14="http://schemas.microsoft.com/office/powerpoint/2010/main" val="24273371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D10DE-3B3E-4302-B6F9-B48D467F9DF7}"/>
              </a:ext>
            </a:extLst>
          </p:cNvPr>
          <p:cNvSpPr>
            <a:spLocks noGrp="1"/>
          </p:cNvSpPr>
          <p:nvPr>
            <p:ph type="title"/>
          </p:nvPr>
        </p:nvSpPr>
        <p:spPr/>
        <p:txBody>
          <a:bodyPr/>
          <a:lstStyle/>
          <a:p>
            <a:r>
              <a:rPr lang="en-IN" dirty="0"/>
              <a:t>Multilayer Perceptron</a:t>
            </a:r>
          </a:p>
        </p:txBody>
      </p:sp>
      <p:sp>
        <p:nvSpPr>
          <p:cNvPr id="3" name="Content Placeholder 2">
            <a:extLst>
              <a:ext uri="{FF2B5EF4-FFF2-40B4-BE49-F238E27FC236}">
                <a16:creationId xmlns:a16="http://schemas.microsoft.com/office/drawing/2014/main" id="{7547072E-E40A-4C99-9CC6-24BB8BF63729}"/>
              </a:ext>
            </a:extLst>
          </p:cNvPr>
          <p:cNvSpPr>
            <a:spLocks noGrp="1"/>
          </p:cNvSpPr>
          <p:nvPr>
            <p:ph idx="1"/>
          </p:nvPr>
        </p:nvSpPr>
        <p:spPr/>
        <p:txBody>
          <a:bodyPr/>
          <a:lstStyle/>
          <a:p>
            <a:pPr marL="0" indent="0">
              <a:buNone/>
            </a:pPr>
            <a:r>
              <a:rPr lang="en-US" sz="1600" dirty="0"/>
              <a:t>To overcome the practical limitations of the perceptron and the LMS algorithm, we look to a neural network structure known as the multilayer perceptron.</a:t>
            </a:r>
          </a:p>
          <a:p>
            <a:pPr marL="0" indent="0">
              <a:buNone/>
            </a:pPr>
            <a:endParaRPr lang="en-US" sz="1600" dirty="0"/>
          </a:p>
          <a:p>
            <a:pPr marL="0" indent="0">
              <a:buNone/>
            </a:pPr>
            <a:r>
              <a:rPr lang="en-US" sz="1600" dirty="0"/>
              <a:t>The following three points highlight the basic features of multilayer </a:t>
            </a:r>
            <a:r>
              <a:rPr lang="en-US" sz="1600" dirty="0" err="1"/>
              <a:t>perceptrons</a:t>
            </a:r>
            <a:r>
              <a:rPr lang="en-US" sz="1600" dirty="0"/>
              <a:t>:</a:t>
            </a:r>
          </a:p>
          <a:p>
            <a:pPr marL="0" indent="0">
              <a:buNone/>
            </a:pPr>
            <a:r>
              <a:rPr lang="en-US" sz="1600" dirty="0"/>
              <a:t>• The model of each neuron in the network includes a </a:t>
            </a:r>
            <a:r>
              <a:rPr lang="en-US" sz="1600" b="1" dirty="0"/>
              <a:t>nonlinear activation </a:t>
            </a:r>
            <a:r>
              <a:rPr lang="en-US" sz="1600" dirty="0"/>
              <a:t>function that is differentiable.</a:t>
            </a:r>
          </a:p>
          <a:p>
            <a:pPr marL="0" indent="0">
              <a:buNone/>
            </a:pPr>
            <a:r>
              <a:rPr lang="en-US" sz="1600" dirty="0"/>
              <a:t>• The network contains </a:t>
            </a:r>
            <a:r>
              <a:rPr lang="en-US" sz="1600" b="1" dirty="0"/>
              <a:t>one or more layers that are hidden </a:t>
            </a:r>
            <a:r>
              <a:rPr lang="en-US" sz="1600" dirty="0"/>
              <a:t>from both the input and output nodes.</a:t>
            </a:r>
          </a:p>
          <a:p>
            <a:pPr marL="0" indent="0">
              <a:buNone/>
            </a:pPr>
            <a:r>
              <a:rPr lang="en-US" sz="1600" dirty="0"/>
              <a:t>• The network exhibits a </a:t>
            </a:r>
            <a:r>
              <a:rPr lang="en-US" sz="1600" b="1" dirty="0"/>
              <a:t>high degree of connectivity</a:t>
            </a:r>
            <a:r>
              <a:rPr lang="en-US" sz="1600" dirty="0"/>
              <a:t>, the extent of which is determined by synaptic weights of the network.</a:t>
            </a:r>
            <a:endParaRPr lang="en-IN" sz="1600" dirty="0"/>
          </a:p>
        </p:txBody>
      </p:sp>
      <p:sp>
        <p:nvSpPr>
          <p:cNvPr id="4" name="Slide Number Placeholder 3">
            <a:extLst>
              <a:ext uri="{FF2B5EF4-FFF2-40B4-BE49-F238E27FC236}">
                <a16:creationId xmlns:a16="http://schemas.microsoft.com/office/drawing/2014/main" id="{825E3986-7D75-45DA-AD08-A1399E7B5A32}"/>
              </a:ext>
            </a:extLst>
          </p:cNvPr>
          <p:cNvSpPr>
            <a:spLocks noGrp="1"/>
          </p:cNvSpPr>
          <p:nvPr>
            <p:ph type="sldNum" sz="quarter" idx="12"/>
          </p:nvPr>
        </p:nvSpPr>
        <p:spPr/>
        <p:txBody>
          <a:bodyPr/>
          <a:lstStyle/>
          <a:p>
            <a:fld id="{BB2CE0DE-867F-455F-B20B-96D381B4AB71}" type="slidenum">
              <a:rPr lang="en-US" smtClean="0"/>
              <a:t>6</a:t>
            </a:fld>
            <a:endParaRPr lang="en-US"/>
          </a:p>
        </p:txBody>
      </p:sp>
    </p:spTree>
    <p:extLst>
      <p:ext uri="{BB962C8B-B14F-4D97-AF65-F5344CB8AC3E}">
        <p14:creationId xmlns:p14="http://schemas.microsoft.com/office/powerpoint/2010/main" val="28623290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D9BAB-417D-4AEF-8F14-0CC9C0BCB5C7}"/>
              </a:ext>
            </a:extLst>
          </p:cNvPr>
          <p:cNvSpPr>
            <a:spLocks noGrp="1"/>
          </p:cNvSpPr>
          <p:nvPr>
            <p:ph type="title"/>
          </p:nvPr>
        </p:nvSpPr>
        <p:spPr/>
        <p:txBody>
          <a:bodyPr/>
          <a:lstStyle/>
          <a:p>
            <a:r>
              <a:rPr lang="en-US" sz="3200" dirty="0"/>
              <a:t>Generalization</a:t>
            </a:r>
            <a:endParaRPr lang="en-IN" dirty="0"/>
          </a:p>
        </p:txBody>
      </p:sp>
      <p:sp>
        <p:nvSpPr>
          <p:cNvPr id="3" name="Content Placeholder 2">
            <a:extLst>
              <a:ext uri="{FF2B5EF4-FFF2-40B4-BE49-F238E27FC236}">
                <a16:creationId xmlns:a16="http://schemas.microsoft.com/office/drawing/2014/main" id="{57C3A849-BAF7-407B-A6E2-3D3C1D35E923}"/>
              </a:ext>
            </a:extLst>
          </p:cNvPr>
          <p:cNvSpPr>
            <a:spLocks noGrp="1"/>
          </p:cNvSpPr>
          <p:nvPr>
            <p:ph idx="1"/>
          </p:nvPr>
        </p:nvSpPr>
        <p:spPr/>
        <p:txBody>
          <a:bodyPr/>
          <a:lstStyle/>
          <a:p>
            <a:pPr algn="just"/>
            <a:r>
              <a:rPr lang="en-US" sz="1200" dirty="0"/>
              <a:t>Figure illustrates how generalization may occur in a hypothetical network. The nonlinear input–output mapping represented by the curve depicted in this figure is computed by the network as a result of learning the points labeled as “training data.” The point marked in blue on the curve as “generalization” is thus seen as the result of interpolation performed by the network.</a:t>
            </a:r>
          </a:p>
          <a:p>
            <a:pPr algn="just"/>
            <a:r>
              <a:rPr lang="en-US" sz="1200" dirty="0"/>
              <a:t>When, however, a neural network learns too many input–output examples, the network may end up memorizing the training data. It may do so by finding a feature (due to noise, for example) that is present in the training data, but not true of the underlying function that is to be modeled. Such a phenomenon is referred to as </a:t>
            </a:r>
            <a:r>
              <a:rPr lang="en-US" sz="1200" b="1" dirty="0"/>
              <a:t>overfitting</a:t>
            </a:r>
            <a:r>
              <a:rPr lang="en-US" sz="1200" dirty="0"/>
              <a:t> or </a:t>
            </a:r>
            <a:r>
              <a:rPr lang="en-US" sz="1200" b="1" dirty="0"/>
              <a:t>overtraining</a:t>
            </a:r>
            <a:r>
              <a:rPr lang="en-US" sz="1200" dirty="0"/>
              <a:t>. When the network is overtrained, it loses the ability to generalize between similar input–output patterns.</a:t>
            </a:r>
            <a:endParaRPr lang="en-IN" sz="1200" dirty="0"/>
          </a:p>
        </p:txBody>
      </p:sp>
      <p:sp>
        <p:nvSpPr>
          <p:cNvPr id="4" name="Slide Number Placeholder 3">
            <a:extLst>
              <a:ext uri="{FF2B5EF4-FFF2-40B4-BE49-F238E27FC236}">
                <a16:creationId xmlns:a16="http://schemas.microsoft.com/office/drawing/2014/main" id="{A843E87E-06DC-4C32-A414-931D8A22CEE8}"/>
              </a:ext>
            </a:extLst>
          </p:cNvPr>
          <p:cNvSpPr>
            <a:spLocks noGrp="1"/>
          </p:cNvSpPr>
          <p:nvPr>
            <p:ph type="sldNum" sz="quarter" idx="12"/>
          </p:nvPr>
        </p:nvSpPr>
        <p:spPr/>
        <p:txBody>
          <a:bodyPr/>
          <a:lstStyle/>
          <a:p>
            <a:fld id="{BB2CE0DE-867F-455F-B20B-96D381B4AB71}" type="slidenum">
              <a:rPr lang="en-US" smtClean="0"/>
              <a:t>60</a:t>
            </a:fld>
            <a:endParaRPr lang="en-US"/>
          </a:p>
        </p:txBody>
      </p:sp>
      <p:pic>
        <p:nvPicPr>
          <p:cNvPr id="6" name="Picture 5">
            <a:extLst>
              <a:ext uri="{FF2B5EF4-FFF2-40B4-BE49-F238E27FC236}">
                <a16:creationId xmlns:a16="http://schemas.microsoft.com/office/drawing/2014/main" id="{631669EE-73DF-4803-BEF0-4548881206F0}"/>
              </a:ext>
            </a:extLst>
          </p:cNvPr>
          <p:cNvPicPr>
            <a:picLocks noChangeAspect="1"/>
          </p:cNvPicPr>
          <p:nvPr/>
        </p:nvPicPr>
        <p:blipFill>
          <a:blip r:embed="rId2"/>
          <a:stretch>
            <a:fillRect/>
          </a:stretch>
        </p:blipFill>
        <p:spPr>
          <a:xfrm>
            <a:off x="766233" y="2680225"/>
            <a:ext cx="5471876" cy="3271413"/>
          </a:xfrm>
          <a:prstGeom prst="rect">
            <a:avLst/>
          </a:prstGeom>
        </p:spPr>
      </p:pic>
      <p:pic>
        <p:nvPicPr>
          <p:cNvPr id="8" name="Picture 7">
            <a:extLst>
              <a:ext uri="{FF2B5EF4-FFF2-40B4-BE49-F238E27FC236}">
                <a16:creationId xmlns:a16="http://schemas.microsoft.com/office/drawing/2014/main" id="{82FD61E9-D91B-4C4E-A287-69CF14C6EBFB}"/>
              </a:ext>
            </a:extLst>
          </p:cNvPr>
          <p:cNvPicPr>
            <a:picLocks noChangeAspect="1"/>
          </p:cNvPicPr>
          <p:nvPr/>
        </p:nvPicPr>
        <p:blipFill>
          <a:blip r:embed="rId3"/>
          <a:stretch>
            <a:fillRect/>
          </a:stretch>
        </p:blipFill>
        <p:spPr>
          <a:xfrm>
            <a:off x="6723482" y="2680225"/>
            <a:ext cx="4381742" cy="3145465"/>
          </a:xfrm>
          <a:prstGeom prst="rect">
            <a:avLst/>
          </a:prstGeom>
        </p:spPr>
      </p:pic>
      <p:sp>
        <p:nvSpPr>
          <p:cNvPr id="9" name="TextBox 8">
            <a:extLst>
              <a:ext uri="{FF2B5EF4-FFF2-40B4-BE49-F238E27FC236}">
                <a16:creationId xmlns:a16="http://schemas.microsoft.com/office/drawing/2014/main" id="{8046D814-4191-457E-8074-3C680E564A7A}"/>
              </a:ext>
            </a:extLst>
          </p:cNvPr>
          <p:cNvSpPr txBox="1"/>
          <p:nvPr/>
        </p:nvSpPr>
        <p:spPr>
          <a:xfrm>
            <a:off x="1039328" y="5981282"/>
            <a:ext cx="10573985" cy="276999"/>
          </a:xfrm>
          <a:prstGeom prst="rect">
            <a:avLst/>
          </a:prstGeom>
          <a:noFill/>
        </p:spPr>
        <p:txBody>
          <a:bodyPr wrap="none" rtlCol="0">
            <a:spAutoFit/>
          </a:bodyPr>
          <a:lstStyle/>
          <a:p>
            <a:pPr marL="342900" indent="-342900">
              <a:buAutoNum type="alphaLcParenBoth"/>
            </a:pPr>
            <a:r>
              <a:rPr lang="en-US" sz="1200" dirty="0"/>
              <a:t>Properly fitted nonlinear mapping with </a:t>
            </a:r>
            <a:r>
              <a:rPr lang="en-US" sz="1200" b="1" dirty="0"/>
              <a:t>good generalization</a:t>
            </a:r>
            <a:r>
              <a:rPr lang="en-US" sz="1200" dirty="0"/>
              <a:t>.         (b) Overfitted nonlinear mapping with </a:t>
            </a:r>
            <a:r>
              <a:rPr lang="en-US" sz="1200" b="1" dirty="0"/>
              <a:t>poor generalization</a:t>
            </a:r>
            <a:r>
              <a:rPr lang="en-US" sz="1200" dirty="0"/>
              <a:t>.</a:t>
            </a:r>
            <a:endParaRPr lang="en-IN" sz="1200" dirty="0"/>
          </a:p>
        </p:txBody>
      </p:sp>
    </p:spTree>
    <p:extLst>
      <p:ext uri="{BB962C8B-B14F-4D97-AF65-F5344CB8AC3E}">
        <p14:creationId xmlns:p14="http://schemas.microsoft.com/office/powerpoint/2010/main" val="17315388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300C23-691D-C2BA-C14B-36958318CD7D}"/>
            </a:ext>
          </a:extLst>
        </p:cNvPr>
        <p:cNvGrpSpPr/>
        <p:nvPr/>
      </p:nvGrpSpPr>
      <p:grpSpPr>
        <a:xfrm>
          <a:off x="0" y="0"/>
          <a:ext cx="0" cy="0"/>
          <a:chOff x="0" y="0"/>
          <a:chExt cx="0" cy="0"/>
        </a:xfrm>
      </p:grpSpPr>
      <p:sp>
        <p:nvSpPr>
          <p:cNvPr id="9218" name="Rectangle 2">
            <a:extLst>
              <a:ext uri="{FF2B5EF4-FFF2-40B4-BE49-F238E27FC236}">
                <a16:creationId xmlns:a16="http://schemas.microsoft.com/office/drawing/2014/main" id="{707600EF-30F0-51BF-F6D3-6067F95DB240}"/>
              </a:ext>
            </a:extLst>
          </p:cNvPr>
          <p:cNvSpPr>
            <a:spLocks noGrp="1" noChangeArrowheads="1"/>
          </p:cNvSpPr>
          <p:nvPr>
            <p:ph type="ctrTitle"/>
          </p:nvPr>
        </p:nvSpPr>
        <p:spPr/>
        <p:txBody>
          <a:bodyPr/>
          <a:lstStyle/>
          <a:p>
            <a:pPr eaLnBrk="1" hangingPunct="1"/>
            <a:r>
              <a:rPr lang="en-US" altLang="en-US" sz="2800" dirty="0"/>
              <a:t>Unit-2</a:t>
            </a:r>
          </a:p>
        </p:txBody>
      </p:sp>
      <p:sp>
        <p:nvSpPr>
          <p:cNvPr id="9219" name="Rectangle 3">
            <a:extLst>
              <a:ext uri="{FF2B5EF4-FFF2-40B4-BE49-F238E27FC236}">
                <a16:creationId xmlns:a16="http://schemas.microsoft.com/office/drawing/2014/main" id="{0E5FFAF5-33EF-26F8-87FC-D860F4DBE91F}"/>
              </a:ext>
            </a:extLst>
          </p:cNvPr>
          <p:cNvSpPr>
            <a:spLocks noGrp="1" noChangeArrowheads="1"/>
          </p:cNvSpPr>
          <p:nvPr>
            <p:ph type="subTitle" idx="1"/>
          </p:nvPr>
        </p:nvSpPr>
        <p:spPr>
          <a:xfrm>
            <a:off x="2438400" y="3200400"/>
            <a:ext cx="7010400" cy="2209800"/>
          </a:xfrm>
        </p:spPr>
        <p:txBody>
          <a:bodyPr/>
          <a:lstStyle/>
          <a:p>
            <a:pPr algn="just">
              <a:lnSpc>
                <a:spcPct val="80000"/>
              </a:lnSpc>
            </a:pPr>
            <a:r>
              <a:rPr lang="en-US" sz="2000" b="1" dirty="0">
                <a:solidFill>
                  <a:schemeClr val="bg1">
                    <a:lumMod val="50000"/>
                  </a:schemeClr>
                </a:solidFill>
                <a:latin typeface="Inter"/>
              </a:rPr>
              <a:t>Multilayer Perceptron: </a:t>
            </a:r>
            <a:r>
              <a:rPr lang="en-US" sz="2000" dirty="0">
                <a:solidFill>
                  <a:schemeClr val="bg1">
                    <a:lumMod val="50000"/>
                  </a:schemeClr>
                </a:solidFill>
                <a:latin typeface="Inter"/>
              </a:rPr>
              <a:t>Introduction, Batch Learning and on-line Learning, The Back- Propagation Algorithm, The Hessian and its Role in On-Line Learning, Generalization, </a:t>
            </a:r>
            <a:r>
              <a:rPr lang="en-US" sz="2000" dirty="0">
                <a:solidFill>
                  <a:srgbClr val="262626"/>
                </a:solidFill>
                <a:latin typeface="Inter"/>
              </a:rPr>
              <a:t>Approximation of Functions, Cross-Validation, Complexity Regularization and Network Pruning, Supervised Learning viewed as an Optimization, Non-Linear Filtering</a:t>
            </a:r>
            <a:endParaRPr lang="en-US" altLang="en-US" sz="2000" dirty="0"/>
          </a:p>
        </p:txBody>
      </p:sp>
      <p:sp>
        <p:nvSpPr>
          <p:cNvPr id="3" name="Slide Number Placeholder 2">
            <a:extLst>
              <a:ext uri="{FF2B5EF4-FFF2-40B4-BE49-F238E27FC236}">
                <a16:creationId xmlns:a16="http://schemas.microsoft.com/office/drawing/2014/main" id="{2C9290D9-BFD5-5C54-FA22-25A13DA5130A}"/>
              </a:ext>
            </a:extLst>
          </p:cNvPr>
          <p:cNvSpPr>
            <a:spLocks noGrp="1"/>
          </p:cNvSpPr>
          <p:nvPr>
            <p:ph type="sldNum" sz="quarter" idx="12"/>
          </p:nvPr>
        </p:nvSpPr>
        <p:spPr/>
        <p:txBody>
          <a:bodyPr/>
          <a:lstStyle/>
          <a:p>
            <a:fld id="{5DCC653A-8BE1-4A16-A754-27859D86C4A9}" type="slidenum">
              <a:rPr lang="en-US" smtClean="0"/>
              <a:t>61</a:t>
            </a:fld>
            <a:endParaRPr lang="en-US"/>
          </a:p>
        </p:txBody>
      </p:sp>
    </p:spTree>
    <p:extLst>
      <p:ext uri="{BB962C8B-B14F-4D97-AF65-F5344CB8AC3E}">
        <p14:creationId xmlns:p14="http://schemas.microsoft.com/office/powerpoint/2010/main" val="1801635897"/>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87D1C-6E73-9EAF-69CD-B590B3DDE261}"/>
              </a:ext>
            </a:extLst>
          </p:cNvPr>
          <p:cNvSpPr>
            <a:spLocks noGrp="1"/>
          </p:cNvSpPr>
          <p:nvPr>
            <p:ph type="title"/>
          </p:nvPr>
        </p:nvSpPr>
        <p:spPr/>
        <p:txBody>
          <a:bodyPr/>
          <a:lstStyle/>
          <a:p>
            <a:r>
              <a:rPr lang="en-US" dirty="0"/>
              <a:t>Question: Approximation functions</a:t>
            </a:r>
            <a:endParaRPr lang="en-IN" dirty="0"/>
          </a:p>
        </p:txBody>
      </p:sp>
      <p:sp>
        <p:nvSpPr>
          <p:cNvPr id="3" name="Content Placeholder 2">
            <a:extLst>
              <a:ext uri="{FF2B5EF4-FFF2-40B4-BE49-F238E27FC236}">
                <a16:creationId xmlns:a16="http://schemas.microsoft.com/office/drawing/2014/main" id="{8FF6EB31-DDB5-4170-2AD4-767ECCF1A3F1}"/>
              </a:ext>
            </a:extLst>
          </p:cNvPr>
          <p:cNvSpPr>
            <a:spLocks noGrp="1"/>
          </p:cNvSpPr>
          <p:nvPr>
            <p:ph idx="1"/>
          </p:nvPr>
        </p:nvSpPr>
        <p:spPr/>
        <p:txBody>
          <a:bodyPr/>
          <a:lstStyle/>
          <a:p>
            <a:r>
              <a:rPr lang="en-IN" dirty="0"/>
              <a:t>Derive an expression for the Universal approximation theorem for a nonlinear input -output mapping.</a:t>
            </a:r>
          </a:p>
        </p:txBody>
      </p:sp>
      <p:sp>
        <p:nvSpPr>
          <p:cNvPr id="4" name="Slide Number Placeholder 3">
            <a:extLst>
              <a:ext uri="{FF2B5EF4-FFF2-40B4-BE49-F238E27FC236}">
                <a16:creationId xmlns:a16="http://schemas.microsoft.com/office/drawing/2014/main" id="{2C56968A-6D4C-5797-9E6A-5A7761904CC0}"/>
              </a:ext>
            </a:extLst>
          </p:cNvPr>
          <p:cNvSpPr>
            <a:spLocks noGrp="1"/>
          </p:cNvSpPr>
          <p:nvPr>
            <p:ph type="sldNum" sz="quarter" idx="12"/>
          </p:nvPr>
        </p:nvSpPr>
        <p:spPr/>
        <p:txBody>
          <a:bodyPr/>
          <a:lstStyle/>
          <a:p>
            <a:fld id="{BB2CE0DE-867F-455F-B20B-96D381B4AB71}" type="slidenum">
              <a:rPr lang="en-US" smtClean="0"/>
              <a:t>62</a:t>
            </a:fld>
            <a:endParaRPr lang="en-US"/>
          </a:p>
        </p:txBody>
      </p:sp>
    </p:spTree>
    <p:extLst>
      <p:ext uri="{BB962C8B-B14F-4D97-AF65-F5344CB8AC3E}">
        <p14:creationId xmlns:p14="http://schemas.microsoft.com/office/powerpoint/2010/main" val="22283491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5184A-DD01-C93A-C6B6-E47F992C4B43}"/>
              </a:ext>
            </a:extLst>
          </p:cNvPr>
          <p:cNvSpPr>
            <a:spLocks noGrp="1"/>
          </p:cNvSpPr>
          <p:nvPr>
            <p:ph type="title"/>
          </p:nvPr>
        </p:nvSpPr>
        <p:spPr/>
        <p:txBody>
          <a:bodyPr/>
          <a:lstStyle/>
          <a:p>
            <a:r>
              <a:rPr lang="en-US" dirty="0"/>
              <a:t>Question: Cross Validation</a:t>
            </a:r>
            <a:endParaRPr lang="en-IN" dirty="0"/>
          </a:p>
        </p:txBody>
      </p:sp>
      <p:sp>
        <p:nvSpPr>
          <p:cNvPr id="3" name="Content Placeholder 2">
            <a:extLst>
              <a:ext uri="{FF2B5EF4-FFF2-40B4-BE49-F238E27FC236}">
                <a16:creationId xmlns:a16="http://schemas.microsoft.com/office/drawing/2014/main" id="{DA6F62A8-284C-BCB6-618D-043C75464054}"/>
              </a:ext>
            </a:extLst>
          </p:cNvPr>
          <p:cNvSpPr>
            <a:spLocks noGrp="1"/>
          </p:cNvSpPr>
          <p:nvPr>
            <p:ph idx="1"/>
          </p:nvPr>
        </p:nvSpPr>
        <p:spPr/>
        <p:txBody>
          <a:bodyPr/>
          <a:lstStyle/>
          <a:p>
            <a:pPr marL="0" indent="0">
              <a:buNone/>
            </a:pPr>
            <a:r>
              <a:rPr lang="en-US" dirty="0"/>
              <a:t>Write the algorithm for stratified k-Fold cross-validation</a:t>
            </a:r>
            <a:endParaRPr lang="en-IN" dirty="0"/>
          </a:p>
        </p:txBody>
      </p:sp>
      <p:sp>
        <p:nvSpPr>
          <p:cNvPr id="4" name="Slide Number Placeholder 3">
            <a:extLst>
              <a:ext uri="{FF2B5EF4-FFF2-40B4-BE49-F238E27FC236}">
                <a16:creationId xmlns:a16="http://schemas.microsoft.com/office/drawing/2014/main" id="{75A4D65C-FF31-53AE-EFED-D9D998A37DB5}"/>
              </a:ext>
            </a:extLst>
          </p:cNvPr>
          <p:cNvSpPr>
            <a:spLocks noGrp="1"/>
          </p:cNvSpPr>
          <p:nvPr>
            <p:ph type="sldNum" sz="quarter" idx="12"/>
          </p:nvPr>
        </p:nvSpPr>
        <p:spPr/>
        <p:txBody>
          <a:bodyPr/>
          <a:lstStyle/>
          <a:p>
            <a:fld id="{BB2CE0DE-867F-455F-B20B-96D381B4AB71}" type="slidenum">
              <a:rPr lang="en-US" smtClean="0"/>
              <a:t>63</a:t>
            </a:fld>
            <a:endParaRPr lang="en-US"/>
          </a:p>
        </p:txBody>
      </p:sp>
    </p:spTree>
    <p:extLst>
      <p:ext uri="{BB962C8B-B14F-4D97-AF65-F5344CB8AC3E}">
        <p14:creationId xmlns:p14="http://schemas.microsoft.com/office/powerpoint/2010/main" val="33283103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714E1-8A18-0A5E-6F46-B0ECB40D6AFD}"/>
              </a:ext>
            </a:extLst>
          </p:cNvPr>
          <p:cNvSpPr>
            <a:spLocks noGrp="1"/>
          </p:cNvSpPr>
          <p:nvPr>
            <p:ph type="title"/>
          </p:nvPr>
        </p:nvSpPr>
        <p:spPr/>
        <p:txBody>
          <a:bodyPr/>
          <a:lstStyle/>
          <a:p>
            <a:r>
              <a:rPr lang="en-US" sz="2400" dirty="0"/>
              <a:t>Question: </a:t>
            </a:r>
            <a:r>
              <a:rPr lang="en-US" sz="2400" dirty="0">
                <a:solidFill>
                  <a:srgbClr val="262626"/>
                </a:solidFill>
                <a:latin typeface="Inter"/>
              </a:rPr>
              <a:t>Supervised Learning viewed as an Optimization</a:t>
            </a:r>
            <a:endParaRPr lang="en-IN" sz="2400" dirty="0"/>
          </a:p>
        </p:txBody>
      </p:sp>
      <p:sp>
        <p:nvSpPr>
          <p:cNvPr id="3" name="Content Placeholder 2">
            <a:extLst>
              <a:ext uri="{FF2B5EF4-FFF2-40B4-BE49-F238E27FC236}">
                <a16:creationId xmlns:a16="http://schemas.microsoft.com/office/drawing/2014/main" id="{E80ABD2E-41B3-F9CF-B064-052B2AA167B5}"/>
              </a:ext>
            </a:extLst>
          </p:cNvPr>
          <p:cNvSpPr>
            <a:spLocks noGrp="1"/>
          </p:cNvSpPr>
          <p:nvPr>
            <p:ph idx="1"/>
          </p:nvPr>
        </p:nvSpPr>
        <p:spPr/>
        <p:txBody>
          <a:bodyPr/>
          <a:lstStyle/>
          <a:p>
            <a:r>
              <a:rPr lang="en-US" sz="2000" dirty="0"/>
              <a:t>Derive the steps in applying the Conjugate Gradient Method and Quasi Newton method for the supervised training of a multilayer perceptron.</a:t>
            </a:r>
          </a:p>
          <a:p>
            <a:r>
              <a:rPr lang="en-US" sz="2000" dirty="0"/>
              <a:t>How training differs from pure optimization ? Write the process to minimize the average training error.</a:t>
            </a:r>
          </a:p>
          <a:p>
            <a:r>
              <a:rPr lang="en-US" sz="2000" dirty="0"/>
              <a:t>Show that the supervised learning can be viewed as an optimization problem by summarizing the steps involved in the Nonlinear Conjugate gradient method and Quasi-Newton Method.</a:t>
            </a:r>
            <a:endParaRPr lang="en-IN" sz="2000" dirty="0"/>
          </a:p>
        </p:txBody>
      </p:sp>
      <p:sp>
        <p:nvSpPr>
          <p:cNvPr id="4" name="Slide Number Placeholder 3">
            <a:extLst>
              <a:ext uri="{FF2B5EF4-FFF2-40B4-BE49-F238E27FC236}">
                <a16:creationId xmlns:a16="http://schemas.microsoft.com/office/drawing/2014/main" id="{F0DEAA02-4C3F-9095-C4B8-9C9EF3B75CD8}"/>
              </a:ext>
            </a:extLst>
          </p:cNvPr>
          <p:cNvSpPr>
            <a:spLocks noGrp="1"/>
          </p:cNvSpPr>
          <p:nvPr>
            <p:ph type="sldNum" sz="quarter" idx="12"/>
          </p:nvPr>
        </p:nvSpPr>
        <p:spPr/>
        <p:txBody>
          <a:bodyPr/>
          <a:lstStyle/>
          <a:p>
            <a:fld id="{BB2CE0DE-867F-455F-B20B-96D381B4AB71}" type="slidenum">
              <a:rPr lang="en-US" smtClean="0"/>
              <a:t>64</a:t>
            </a:fld>
            <a:endParaRPr lang="en-US"/>
          </a:p>
        </p:txBody>
      </p:sp>
    </p:spTree>
    <p:extLst>
      <p:ext uri="{BB962C8B-B14F-4D97-AF65-F5344CB8AC3E}">
        <p14:creationId xmlns:p14="http://schemas.microsoft.com/office/powerpoint/2010/main" val="31916767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359E1-FB57-31C1-EEDB-FC6B66626909}"/>
              </a:ext>
            </a:extLst>
          </p:cNvPr>
          <p:cNvSpPr>
            <a:spLocks noGrp="1"/>
          </p:cNvSpPr>
          <p:nvPr>
            <p:ph type="title"/>
          </p:nvPr>
        </p:nvSpPr>
        <p:spPr/>
        <p:txBody>
          <a:bodyPr/>
          <a:lstStyle/>
          <a:p>
            <a:r>
              <a:rPr lang="en-US" dirty="0"/>
              <a:t>Question: Non-linear filtering</a:t>
            </a:r>
            <a:endParaRPr lang="en-IN" dirty="0"/>
          </a:p>
        </p:txBody>
      </p:sp>
      <p:sp>
        <p:nvSpPr>
          <p:cNvPr id="3" name="Content Placeholder 2">
            <a:extLst>
              <a:ext uri="{FF2B5EF4-FFF2-40B4-BE49-F238E27FC236}">
                <a16:creationId xmlns:a16="http://schemas.microsoft.com/office/drawing/2014/main" id="{1A98A4D9-6649-46F2-DF10-F0FC7138BAC8}"/>
              </a:ext>
            </a:extLst>
          </p:cNvPr>
          <p:cNvSpPr>
            <a:spLocks noGrp="1"/>
          </p:cNvSpPr>
          <p:nvPr>
            <p:ph idx="1"/>
          </p:nvPr>
        </p:nvSpPr>
        <p:spPr/>
        <p:txBody>
          <a:bodyPr/>
          <a:lstStyle/>
          <a:p>
            <a:r>
              <a:rPr lang="en-US" sz="1800" dirty="0"/>
              <a:t>What is nonlinear filtering? Illustrate the two basic ways where time may be built into the operation of a neural network. With a neat block diagram, describe the cascade connection of two subsystems: short-term memory and a static neural network.</a:t>
            </a:r>
            <a:endParaRPr lang="en-IN" sz="1800" dirty="0"/>
          </a:p>
        </p:txBody>
      </p:sp>
      <p:sp>
        <p:nvSpPr>
          <p:cNvPr id="4" name="Slide Number Placeholder 3">
            <a:extLst>
              <a:ext uri="{FF2B5EF4-FFF2-40B4-BE49-F238E27FC236}">
                <a16:creationId xmlns:a16="http://schemas.microsoft.com/office/drawing/2014/main" id="{15113998-B60C-8570-DD1F-FE37A529DAC5}"/>
              </a:ext>
            </a:extLst>
          </p:cNvPr>
          <p:cNvSpPr>
            <a:spLocks noGrp="1"/>
          </p:cNvSpPr>
          <p:nvPr>
            <p:ph type="sldNum" sz="quarter" idx="12"/>
          </p:nvPr>
        </p:nvSpPr>
        <p:spPr/>
        <p:txBody>
          <a:bodyPr/>
          <a:lstStyle/>
          <a:p>
            <a:fld id="{BB2CE0DE-867F-455F-B20B-96D381B4AB71}" type="slidenum">
              <a:rPr lang="en-US" smtClean="0"/>
              <a:t>65</a:t>
            </a:fld>
            <a:endParaRPr lang="en-US"/>
          </a:p>
        </p:txBody>
      </p:sp>
    </p:spTree>
    <p:extLst>
      <p:ext uri="{BB962C8B-B14F-4D97-AF65-F5344CB8AC3E}">
        <p14:creationId xmlns:p14="http://schemas.microsoft.com/office/powerpoint/2010/main" val="20536279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49EB7-511D-DC50-5186-EF8EDF29C51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467D14F-038E-EBC9-3620-20A2717D74B2}"/>
              </a:ext>
            </a:extLst>
          </p:cNvPr>
          <p:cNvSpPr>
            <a:spLocks noGrp="1"/>
          </p:cNvSpPr>
          <p:nvPr>
            <p:ph idx="1"/>
          </p:nvPr>
        </p:nvSpPr>
        <p:spPr/>
        <p:txBody>
          <a:bodyPr/>
          <a:lstStyle/>
          <a:p>
            <a:r>
              <a:rPr lang="en-US" sz="1600" dirty="0"/>
              <a:t>Analyze how time can be incorporated into the operation of a neural network to enable temporal pattern recognition and what are the two basic ways this can be achieved. With the block diagram of a discrete-time memory structure consisting of p identical sections connected in cascade, derive an equation for memory depth D.</a:t>
            </a:r>
            <a:endParaRPr lang="en-IN" sz="1600" dirty="0"/>
          </a:p>
        </p:txBody>
      </p:sp>
      <p:sp>
        <p:nvSpPr>
          <p:cNvPr id="4" name="Slide Number Placeholder 3">
            <a:extLst>
              <a:ext uri="{FF2B5EF4-FFF2-40B4-BE49-F238E27FC236}">
                <a16:creationId xmlns:a16="http://schemas.microsoft.com/office/drawing/2014/main" id="{DBBA3B7B-D21A-EA3A-87E0-4885E59FF5C0}"/>
              </a:ext>
            </a:extLst>
          </p:cNvPr>
          <p:cNvSpPr>
            <a:spLocks noGrp="1"/>
          </p:cNvSpPr>
          <p:nvPr>
            <p:ph type="sldNum" sz="quarter" idx="12"/>
          </p:nvPr>
        </p:nvSpPr>
        <p:spPr/>
        <p:txBody>
          <a:bodyPr/>
          <a:lstStyle/>
          <a:p>
            <a:fld id="{BB2CE0DE-867F-455F-B20B-96D381B4AB71}" type="slidenum">
              <a:rPr lang="en-US" smtClean="0"/>
              <a:t>66</a:t>
            </a:fld>
            <a:endParaRPr lang="en-US"/>
          </a:p>
        </p:txBody>
      </p:sp>
    </p:spTree>
    <p:extLst>
      <p:ext uri="{BB962C8B-B14F-4D97-AF65-F5344CB8AC3E}">
        <p14:creationId xmlns:p14="http://schemas.microsoft.com/office/powerpoint/2010/main" val="15351121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41EDA-D5B8-DC2E-2446-119BD8AF9D67}"/>
              </a:ext>
            </a:extLst>
          </p:cNvPr>
          <p:cNvSpPr>
            <a:spLocks noGrp="1"/>
          </p:cNvSpPr>
          <p:nvPr>
            <p:ph type="title"/>
          </p:nvPr>
        </p:nvSpPr>
        <p:spPr/>
        <p:txBody>
          <a:bodyPr/>
          <a:lstStyle/>
          <a:p>
            <a:r>
              <a:rPr lang="en-US" dirty="0"/>
              <a:t>Question: Multilayer Perceptron</a:t>
            </a:r>
            <a:endParaRPr lang="en-IN" dirty="0"/>
          </a:p>
        </p:txBody>
      </p:sp>
      <p:sp>
        <p:nvSpPr>
          <p:cNvPr id="3" name="Content Placeholder 2">
            <a:extLst>
              <a:ext uri="{FF2B5EF4-FFF2-40B4-BE49-F238E27FC236}">
                <a16:creationId xmlns:a16="http://schemas.microsoft.com/office/drawing/2014/main" id="{8AF484AD-435E-E8AA-DBDC-505E5C78347C}"/>
              </a:ext>
            </a:extLst>
          </p:cNvPr>
          <p:cNvSpPr>
            <a:spLocks noGrp="1"/>
          </p:cNvSpPr>
          <p:nvPr>
            <p:ph idx="1"/>
          </p:nvPr>
        </p:nvSpPr>
        <p:spPr/>
        <p:txBody>
          <a:bodyPr/>
          <a:lstStyle/>
          <a:p>
            <a:r>
              <a:rPr lang="en-US" sz="1800" dirty="0"/>
              <a:t>Derive the steps in applying the Conjugate Gradient Method and Quasi Newton method for the supervised training of a multilayer perceptron.</a:t>
            </a:r>
          </a:p>
          <a:p>
            <a:r>
              <a:rPr lang="en-US" sz="1800" dirty="0"/>
              <a:t>Explain the three basic features of the multilayer perceptron and the two phases of training by back-propagation algorithm with LMS as a special case.</a:t>
            </a:r>
            <a:endParaRPr lang="en-IN" sz="1800" dirty="0"/>
          </a:p>
        </p:txBody>
      </p:sp>
      <p:sp>
        <p:nvSpPr>
          <p:cNvPr id="4" name="Slide Number Placeholder 3">
            <a:extLst>
              <a:ext uri="{FF2B5EF4-FFF2-40B4-BE49-F238E27FC236}">
                <a16:creationId xmlns:a16="http://schemas.microsoft.com/office/drawing/2014/main" id="{9161DE84-CCE0-E3DB-F5F5-CC6E03F4644D}"/>
              </a:ext>
            </a:extLst>
          </p:cNvPr>
          <p:cNvSpPr>
            <a:spLocks noGrp="1"/>
          </p:cNvSpPr>
          <p:nvPr>
            <p:ph type="sldNum" sz="quarter" idx="12"/>
          </p:nvPr>
        </p:nvSpPr>
        <p:spPr/>
        <p:txBody>
          <a:bodyPr/>
          <a:lstStyle/>
          <a:p>
            <a:fld id="{BB2CE0DE-867F-455F-B20B-96D381B4AB71}" type="slidenum">
              <a:rPr lang="en-US" smtClean="0"/>
              <a:t>67</a:t>
            </a:fld>
            <a:endParaRPr lang="en-US"/>
          </a:p>
        </p:txBody>
      </p:sp>
    </p:spTree>
    <p:extLst>
      <p:ext uri="{BB962C8B-B14F-4D97-AF65-F5344CB8AC3E}">
        <p14:creationId xmlns:p14="http://schemas.microsoft.com/office/powerpoint/2010/main" val="1511153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p:txBody>
          <a:bodyPr/>
          <a:lstStyle/>
          <a:p>
            <a:pPr eaLnBrk="1" hangingPunct="1"/>
            <a:r>
              <a:rPr lang="en-US" altLang="en-US" sz="2800" dirty="0"/>
              <a:t>Thanks for Listening</a:t>
            </a:r>
          </a:p>
        </p:txBody>
      </p:sp>
      <p:sp>
        <p:nvSpPr>
          <p:cNvPr id="9219" name="Rectangle 3"/>
          <p:cNvSpPr>
            <a:spLocks noGrp="1" noChangeArrowheads="1"/>
          </p:cNvSpPr>
          <p:nvPr>
            <p:ph type="subTitle" idx="1"/>
          </p:nvPr>
        </p:nvSpPr>
        <p:spPr>
          <a:xfrm>
            <a:off x="2438400" y="3200400"/>
            <a:ext cx="7010400" cy="2209800"/>
          </a:xfrm>
        </p:spPr>
        <p:txBody>
          <a:bodyPr/>
          <a:lstStyle/>
          <a:p>
            <a:pPr algn="ctr" eaLnBrk="1" hangingPunct="1">
              <a:lnSpc>
                <a:spcPct val="80000"/>
              </a:lnSpc>
            </a:pPr>
            <a:endParaRPr lang="en-US" altLang="en-US" sz="2000" dirty="0"/>
          </a:p>
        </p:txBody>
      </p:sp>
      <p:sp>
        <p:nvSpPr>
          <p:cNvPr id="3" name="Slide Number Placeholder 2"/>
          <p:cNvSpPr>
            <a:spLocks noGrp="1"/>
          </p:cNvSpPr>
          <p:nvPr>
            <p:ph type="sldNum" sz="quarter" idx="12"/>
          </p:nvPr>
        </p:nvSpPr>
        <p:spPr/>
        <p:txBody>
          <a:bodyPr/>
          <a:lstStyle/>
          <a:p>
            <a:fld id="{5DCC653A-8BE1-4A16-A754-27859D86C4A9}" type="slidenum">
              <a:rPr lang="en-US" smtClean="0"/>
              <a:t>68</a:t>
            </a:fld>
            <a:endParaRPr lang="en-US"/>
          </a:p>
        </p:txBody>
      </p:sp>
    </p:spTree>
    <p:extLst>
      <p:ext uri="{BB962C8B-B14F-4D97-AF65-F5344CB8AC3E}">
        <p14:creationId xmlns:p14="http://schemas.microsoft.com/office/powerpoint/2010/main" val="370759060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41EDA-D5B8-DC2E-2446-119BD8AF9D67}"/>
              </a:ext>
            </a:extLst>
          </p:cNvPr>
          <p:cNvSpPr>
            <a:spLocks noGrp="1"/>
          </p:cNvSpPr>
          <p:nvPr>
            <p:ph type="title"/>
          </p:nvPr>
        </p:nvSpPr>
        <p:spPr/>
        <p:txBody>
          <a:bodyPr/>
          <a:lstStyle/>
          <a:p>
            <a:r>
              <a:rPr lang="en-US" dirty="0"/>
              <a:t>Question: Multilayer Perceptron</a:t>
            </a:r>
            <a:endParaRPr lang="en-IN" dirty="0"/>
          </a:p>
        </p:txBody>
      </p:sp>
      <p:sp>
        <p:nvSpPr>
          <p:cNvPr id="3" name="Content Placeholder 2">
            <a:extLst>
              <a:ext uri="{FF2B5EF4-FFF2-40B4-BE49-F238E27FC236}">
                <a16:creationId xmlns:a16="http://schemas.microsoft.com/office/drawing/2014/main" id="{8AF484AD-435E-E8AA-DBDC-505E5C78347C}"/>
              </a:ext>
            </a:extLst>
          </p:cNvPr>
          <p:cNvSpPr>
            <a:spLocks noGrp="1"/>
          </p:cNvSpPr>
          <p:nvPr>
            <p:ph idx="1"/>
          </p:nvPr>
        </p:nvSpPr>
        <p:spPr/>
        <p:txBody>
          <a:bodyPr/>
          <a:lstStyle/>
          <a:p>
            <a:r>
              <a:rPr lang="en-US" sz="1800" dirty="0"/>
              <a:t>Explain the three basic features of the multilayer perceptron and the two phases of training by back-propagation algorithm with LMS as a special case.</a:t>
            </a:r>
            <a:endParaRPr lang="en-IN" sz="1800" dirty="0"/>
          </a:p>
        </p:txBody>
      </p:sp>
      <p:sp>
        <p:nvSpPr>
          <p:cNvPr id="4" name="Slide Number Placeholder 3">
            <a:extLst>
              <a:ext uri="{FF2B5EF4-FFF2-40B4-BE49-F238E27FC236}">
                <a16:creationId xmlns:a16="http://schemas.microsoft.com/office/drawing/2014/main" id="{9161DE84-CCE0-E3DB-F5F5-CC6E03F4644D}"/>
              </a:ext>
            </a:extLst>
          </p:cNvPr>
          <p:cNvSpPr>
            <a:spLocks noGrp="1"/>
          </p:cNvSpPr>
          <p:nvPr>
            <p:ph type="sldNum" sz="quarter" idx="12"/>
          </p:nvPr>
        </p:nvSpPr>
        <p:spPr/>
        <p:txBody>
          <a:bodyPr/>
          <a:lstStyle/>
          <a:p>
            <a:fld id="{BB2CE0DE-867F-455F-B20B-96D381B4AB71}" type="slidenum">
              <a:rPr lang="en-US" smtClean="0"/>
              <a:t>7</a:t>
            </a:fld>
            <a:endParaRPr lang="en-US"/>
          </a:p>
        </p:txBody>
      </p:sp>
    </p:spTree>
    <p:extLst>
      <p:ext uri="{BB962C8B-B14F-4D97-AF65-F5344CB8AC3E}">
        <p14:creationId xmlns:p14="http://schemas.microsoft.com/office/powerpoint/2010/main" val="419006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15767-ADED-47E5-8FDE-9D20BF243D26}"/>
              </a:ext>
            </a:extLst>
          </p:cNvPr>
          <p:cNvSpPr>
            <a:spLocks noGrp="1"/>
          </p:cNvSpPr>
          <p:nvPr>
            <p:ph type="title"/>
          </p:nvPr>
        </p:nvSpPr>
        <p:spPr/>
        <p:txBody>
          <a:bodyPr/>
          <a:lstStyle/>
          <a:p>
            <a:r>
              <a:rPr lang="en-US" sz="2400" dirty="0"/>
              <a:t>Architectural graph of a multilayer perceptron </a:t>
            </a:r>
            <a:endParaRPr lang="en-IN" sz="2400" dirty="0"/>
          </a:p>
        </p:txBody>
      </p:sp>
      <p:sp>
        <p:nvSpPr>
          <p:cNvPr id="4" name="Slide Number Placeholder 3">
            <a:extLst>
              <a:ext uri="{FF2B5EF4-FFF2-40B4-BE49-F238E27FC236}">
                <a16:creationId xmlns:a16="http://schemas.microsoft.com/office/drawing/2014/main" id="{C0875835-0F36-4902-B6BC-A97F009C0BB4}"/>
              </a:ext>
            </a:extLst>
          </p:cNvPr>
          <p:cNvSpPr>
            <a:spLocks noGrp="1"/>
          </p:cNvSpPr>
          <p:nvPr>
            <p:ph type="sldNum" sz="quarter" idx="12"/>
          </p:nvPr>
        </p:nvSpPr>
        <p:spPr/>
        <p:txBody>
          <a:bodyPr/>
          <a:lstStyle/>
          <a:p>
            <a:fld id="{BB2CE0DE-867F-455F-B20B-96D381B4AB71}" type="slidenum">
              <a:rPr lang="en-US" smtClean="0"/>
              <a:t>8</a:t>
            </a:fld>
            <a:endParaRPr lang="en-US"/>
          </a:p>
        </p:txBody>
      </p:sp>
      <p:pic>
        <p:nvPicPr>
          <p:cNvPr id="6" name="Picture 5">
            <a:extLst>
              <a:ext uri="{FF2B5EF4-FFF2-40B4-BE49-F238E27FC236}">
                <a16:creationId xmlns:a16="http://schemas.microsoft.com/office/drawing/2014/main" id="{196F7509-42D9-4006-A9F7-34FCC1C213CE}"/>
              </a:ext>
            </a:extLst>
          </p:cNvPr>
          <p:cNvPicPr>
            <a:picLocks noChangeAspect="1"/>
          </p:cNvPicPr>
          <p:nvPr/>
        </p:nvPicPr>
        <p:blipFill>
          <a:blip r:embed="rId3"/>
          <a:stretch>
            <a:fillRect/>
          </a:stretch>
        </p:blipFill>
        <p:spPr>
          <a:xfrm>
            <a:off x="2116397" y="1295400"/>
            <a:ext cx="7725853" cy="3581900"/>
          </a:xfrm>
          <a:prstGeom prst="rect">
            <a:avLst/>
          </a:prstGeom>
        </p:spPr>
      </p:pic>
      <p:sp>
        <p:nvSpPr>
          <p:cNvPr id="7" name="TextBox 6">
            <a:extLst>
              <a:ext uri="{FF2B5EF4-FFF2-40B4-BE49-F238E27FC236}">
                <a16:creationId xmlns:a16="http://schemas.microsoft.com/office/drawing/2014/main" id="{3CA32585-ED8B-421C-8C62-1C804DE8320B}"/>
              </a:ext>
            </a:extLst>
          </p:cNvPr>
          <p:cNvSpPr txBox="1"/>
          <p:nvPr/>
        </p:nvSpPr>
        <p:spPr>
          <a:xfrm>
            <a:off x="3048000" y="5182101"/>
            <a:ext cx="6425670" cy="307777"/>
          </a:xfrm>
          <a:prstGeom prst="rect">
            <a:avLst/>
          </a:prstGeom>
          <a:noFill/>
        </p:spPr>
        <p:txBody>
          <a:bodyPr wrap="none" rtlCol="0">
            <a:spAutoFit/>
          </a:bodyPr>
          <a:lstStyle/>
          <a:p>
            <a:r>
              <a:rPr lang="en-US" sz="1400" dirty="0"/>
              <a:t>Architectural graph of a multilayer perceptron with two hidden layers</a:t>
            </a:r>
            <a:endParaRPr lang="en-IN" sz="1400" dirty="0"/>
          </a:p>
        </p:txBody>
      </p:sp>
    </p:spTree>
    <p:extLst>
      <p:ext uri="{BB962C8B-B14F-4D97-AF65-F5344CB8AC3E}">
        <p14:creationId xmlns:p14="http://schemas.microsoft.com/office/powerpoint/2010/main" val="4136681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2F952-CAE1-36AC-BC57-7EF5AC802E19}"/>
              </a:ext>
            </a:extLst>
          </p:cNvPr>
          <p:cNvSpPr>
            <a:spLocks noGrp="1"/>
          </p:cNvSpPr>
          <p:nvPr>
            <p:ph type="title"/>
          </p:nvPr>
        </p:nvSpPr>
        <p:spPr/>
        <p:txBody>
          <a:bodyPr/>
          <a:lstStyle/>
          <a:p>
            <a:r>
              <a:rPr lang="en-US" sz="2400" dirty="0"/>
              <a:t>Architectural graph of a multilayer perceptron (MLP)</a:t>
            </a:r>
            <a:endParaRPr lang="en-IN" sz="2400" dirty="0"/>
          </a:p>
        </p:txBody>
      </p:sp>
      <p:sp>
        <p:nvSpPr>
          <p:cNvPr id="3" name="Content Placeholder 2">
            <a:extLst>
              <a:ext uri="{FF2B5EF4-FFF2-40B4-BE49-F238E27FC236}">
                <a16:creationId xmlns:a16="http://schemas.microsoft.com/office/drawing/2014/main" id="{BAB11E05-F018-70E0-4739-0C0793D99AFD}"/>
              </a:ext>
            </a:extLst>
          </p:cNvPr>
          <p:cNvSpPr>
            <a:spLocks noGrp="1"/>
          </p:cNvSpPr>
          <p:nvPr>
            <p:ph idx="1"/>
          </p:nvPr>
        </p:nvSpPr>
        <p:spPr/>
        <p:txBody>
          <a:bodyPr/>
          <a:lstStyle/>
          <a:p>
            <a:pPr marL="0" indent="0" algn="just">
              <a:buNone/>
            </a:pPr>
            <a:r>
              <a:rPr lang="en-US" sz="1100" dirty="0"/>
              <a:t>A multilayer perceptron (MLP) is a perceptron that teams up with additional perceptron stacked in several layers, to solve complex problems.</a:t>
            </a:r>
          </a:p>
          <a:p>
            <a:pPr marL="0" indent="0" algn="just">
              <a:buNone/>
            </a:pPr>
            <a:r>
              <a:rPr lang="en-US" sz="1100" dirty="0"/>
              <a:t>Each perceptron sends multiple signals, one signal going to each perceptron in the next layer.</a:t>
            </a:r>
          </a:p>
          <a:p>
            <a:pPr marL="0" indent="0" algn="just">
              <a:buNone/>
            </a:pPr>
            <a:r>
              <a:rPr lang="en-US" sz="1100" dirty="0"/>
              <a:t>For each signal, the perceptron uses different weights.</a:t>
            </a:r>
          </a:p>
          <a:p>
            <a:pPr marL="0" indent="0" algn="just">
              <a:buNone/>
            </a:pPr>
            <a:endParaRPr lang="en-US" sz="1100" dirty="0"/>
          </a:p>
          <a:p>
            <a:pPr marL="0" indent="0" algn="just">
              <a:buNone/>
            </a:pPr>
            <a:r>
              <a:rPr lang="en-US" sz="1100" dirty="0"/>
              <a:t>The multilayer perceptron has another, more common name—a neural network.</a:t>
            </a:r>
          </a:p>
          <a:p>
            <a:pPr marL="0" indent="0" algn="just">
              <a:buNone/>
            </a:pPr>
            <a:r>
              <a:rPr lang="en-US" sz="1100" dirty="0"/>
              <a:t>• A three-layer MLP is called a Non-Deep or Shallow Neural Network.</a:t>
            </a:r>
          </a:p>
          <a:p>
            <a:pPr marL="0" indent="0" algn="just">
              <a:buNone/>
            </a:pPr>
            <a:r>
              <a:rPr lang="en-US" sz="1100" dirty="0"/>
              <a:t>• An MLP with four or more layers is called a Deep Neural Network.</a:t>
            </a:r>
          </a:p>
          <a:p>
            <a:pPr marL="0" indent="0" algn="just">
              <a:buNone/>
            </a:pPr>
            <a:r>
              <a:rPr lang="en-US" sz="1100" dirty="0"/>
              <a:t>Classic Perceptron Vs. A Neural Network:</a:t>
            </a:r>
          </a:p>
          <a:p>
            <a:pPr marL="0" indent="0" algn="just">
              <a:buNone/>
            </a:pPr>
            <a:r>
              <a:rPr lang="en-US" sz="1100" dirty="0"/>
              <a:t>• In a classic perceptron, the decision function is a step function and the output is binary.</a:t>
            </a:r>
          </a:p>
          <a:p>
            <a:pPr marL="0" indent="0" algn="just">
              <a:buNone/>
            </a:pPr>
            <a:r>
              <a:rPr lang="en-US" sz="1100" dirty="0"/>
              <a:t>• In neural networks that evolved from MLPs, other activation functions can be used, usually between 0 and 1 or between -1 and 1.</a:t>
            </a:r>
          </a:p>
          <a:p>
            <a:pPr marL="0" indent="0" algn="just">
              <a:buNone/>
            </a:pPr>
            <a:r>
              <a:rPr lang="en-US" sz="1100" dirty="0"/>
              <a:t>• This allows for probability-based predictions or classification of items into multiple labels.</a:t>
            </a:r>
          </a:p>
          <a:p>
            <a:pPr marL="0" indent="0" algn="just">
              <a:buNone/>
            </a:pPr>
            <a:endParaRPr lang="en-US" sz="1100" dirty="0"/>
          </a:p>
          <a:p>
            <a:pPr marL="0" indent="0" algn="just">
              <a:buNone/>
            </a:pPr>
            <a:r>
              <a:rPr lang="en-US" sz="1100" dirty="0"/>
              <a:t>A Multilayer Perceptron (MLP) is a feedforward artificial neural network consisting of multiple layers of interconnected neurons.</a:t>
            </a:r>
          </a:p>
          <a:p>
            <a:pPr marL="0" indent="0" algn="just">
              <a:buNone/>
            </a:pPr>
            <a:r>
              <a:rPr lang="en-US" sz="1100" b="1" dirty="0"/>
              <a:t>Input Layer</a:t>
            </a:r>
            <a:r>
              <a:rPr lang="en-US" sz="1100" dirty="0"/>
              <a:t>: Each neuron or node in this layer corresponds to an input feature. For instance, if you have three input features the input layer will have three neurons.</a:t>
            </a:r>
          </a:p>
          <a:p>
            <a:pPr marL="0" indent="0" algn="just">
              <a:buNone/>
            </a:pPr>
            <a:r>
              <a:rPr lang="en-US" sz="1100" b="1" dirty="0"/>
              <a:t>Hidden Layers</a:t>
            </a:r>
            <a:r>
              <a:rPr lang="en-US" sz="1100" dirty="0"/>
              <a:t>: MLP can have any number of hidden layers with each layer containing any number of nodes. These layers process the information received from the input layer.</a:t>
            </a:r>
          </a:p>
          <a:p>
            <a:pPr marL="0" indent="0" algn="just">
              <a:buNone/>
            </a:pPr>
            <a:r>
              <a:rPr lang="en-US" sz="1100" b="1" dirty="0"/>
              <a:t>Output Layer</a:t>
            </a:r>
            <a:r>
              <a:rPr lang="en-US" sz="1100" dirty="0"/>
              <a:t>: The output layer generates the final prediction or result. If there are multiple outputs, the output layer will have a corresponding number of neurons.</a:t>
            </a:r>
          </a:p>
          <a:p>
            <a:r>
              <a:rPr lang="en-US" sz="1100" dirty="0"/>
              <a:t>A binary classification problem may have a </a:t>
            </a:r>
            <a:r>
              <a:rPr lang="en-US" sz="1100" b="1" dirty="0"/>
              <a:t>single output neuron</a:t>
            </a:r>
            <a:r>
              <a:rPr lang="en-US" sz="1100" dirty="0"/>
              <a:t> and use a sigmoid activation function to output a value between 0 and 1</a:t>
            </a:r>
          </a:p>
          <a:p>
            <a:r>
              <a:rPr lang="en-US" sz="1100" dirty="0"/>
              <a:t>A multi-class classification problem may have </a:t>
            </a:r>
            <a:r>
              <a:rPr lang="en-US" sz="1100" b="1" dirty="0"/>
              <a:t>multiple neurons in the output layer</a:t>
            </a:r>
            <a:r>
              <a:rPr lang="en-US" sz="1100" dirty="0"/>
              <a:t>, one for each class</a:t>
            </a:r>
          </a:p>
          <a:p>
            <a:pPr marL="0" indent="0" algn="just">
              <a:buNone/>
            </a:pPr>
            <a:endParaRPr lang="en-US" sz="1100" dirty="0"/>
          </a:p>
          <a:p>
            <a:pPr marL="0" indent="0" algn="just">
              <a:buNone/>
            </a:pPr>
            <a:endParaRPr lang="en-US" sz="1100" dirty="0"/>
          </a:p>
          <a:p>
            <a:pPr marL="0" indent="0" algn="just">
              <a:buNone/>
            </a:pPr>
            <a:endParaRPr lang="en-IN" sz="1100" dirty="0"/>
          </a:p>
        </p:txBody>
      </p:sp>
      <p:sp>
        <p:nvSpPr>
          <p:cNvPr id="4" name="Slide Number Placeholder 3">
            <a:extLst>
              <a:ext uri="{FF2B5EF4-FFF2-40B4-BE49-F238E27FC236}">
                <a16:creationId xmlns:a16="http://schemas.microsoft.com/office/drawing/2014/main" id="{8494DC3B-2120-493C-D8DC-9EE521314E33}"/>
              </a:ext>
            </a:extLst>
          </p:cNvPr>
          <p:cNvSpPr>
            <a:spLocks noGrp="1"/>
          </p:cNvSpPr>
          <p:nvPr>
            <p:ph type="sldNum" sz="quarter" idx="12"/>
          </p:nvPr>
        </p:nvSpPr>
        <p:spPr/>
        <p:txBody>
          <a:bodyPr/>
          <a:lstStyle/>
          <a:p>
            <a:fld id="{BB2CE0DE-867F-455F-B20B-96D381B4AB71}" type="slidenum">
              <a:rPr lang="en-US" smtClean="0"/>
              <a:t>9</a:t>
            </a:fld>
            <a:endParaRPr lang="en-US"/>
          </a:p>
        </p:txBody>
      </p:sp>
    </p:spTree>
    <p:extLst>
      <p:ext uri="{BB962C8B-B14F-4D97-AF65-F5344CB8AC3E}">
        <p14:creationId xmlns:p14="http://schemas.microsoft.com/office/powerpoint/2010/main" val="3755757564"/>
      </p:ext>
    </p:extLst>
  </p:cSld>
  <p:clrMapOvr>
    <a:masterClrMapping/>
  </p:clrMapOvr>
</p:sld>
</file>

<file path=ppt/theme/theme1.xml><?xml version="1.0" encoding="utf-8"?>
<a:theme xmlns:a="http://schemas.openxmlformats.org/drawingml/2006/main" name="Theme1">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Theme1</Template>
  <TotalTime>2111</TotalTime>
  <Words>3894</Words>
  <Application>Microsoft Office PowerPoint</Application>
  <PresentationFormat>Widescreen</PresentationFormat>
  <Paragraphs>364</Paragraphs>
  <Slides>68</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68</vt:i4>
      </vt:variant>
    </vt:vector>
  </HeadingPairs>
  <TitlesOfParts>
    <vt:vector size="74" baseType="lpstr">
      <vt:lpstr>Arial</vt:lpstr>
      <vt:lpstr>Calibri</vt:lpstr>
      <vt:lpstr>Inter</vt:lpstr>
      <vt:lpstr>Verdana</vt:lpstr>
      <vt:lpstr>Wingdings</vt:lpstr>
      <vt:lpstr>Theme1</vt:lpstr>
      <vt:lpstr>Neural Network and Deep Learning 23CS8PENDL/23CS7PENDL</vt:lpstr>
      <vt:lpstr>Unit-2</vt:lpstr>
      <vt:lpstr>Linear Neurons and Limitations</vt:lpstr>
      <vt:lpstr>XOR – Non linearly separable function </vt:lpstr>
      <vt:lpstr>XOR – Non linearly separable function </vt:lpstr>
      <vt:lpstr>Multilayer Perceptron</vt:lpstr>
      <vt:lpstr>Question: Multilayer Perceptron</vt:lpstr>
      <vt:lpstr>Architectural graph of a multilayer perceptron </vt:lpstr>
      <vt:lpstr>Architectural graph of a multilayer perceptron (MLP)</vt:lpstr>
      <vt:lpstr>Multilayer Perceptron: Two kinds of Signal</vt:lpstr>
      <vt:lpstr>Batch learning and Online Learning: Background Information</vt:lpstr>
      <vt:lpstr>Batch learning: How weights are updated</vt:lpstr>
      <vt:lpstr>Batch learning: Advantages and Disadvantages</vt:lpstr>
      <vt:lpstr>Online learning: How weights are updated</vt:lpstr>
      <vt:lpstr>Online learning: Advantages and Disadvantages</vt:lpstr>
      <vt:lpstr>Question: Batch and Online learning</vt:lpstr>
      <vt:lpstr>MLP or Neural Network: Training process </vt:lpstr>
      <vt:lpstr>MLP or Neural Network: Training process </vt:lpstr>
      <vt:lpstr>Backpropagation</vt:lpstr>
      <vt:lpstr>How Backpropagation works?</vt:lpstr>
      <vt:lpstr>PowerPoint Presentation</vt:lpstr>
      <vt:lpstr>PowerPoint Presentation</vt:lpstr>
      <vt:lpstr>Back Propagation Algorithm</vt:lpstr>
      <vt:lpstr>Back Propagation Algorithm</vt:lpstr>
      <vt:lpstr>Back Propagation Algorithm</vt:lpstr>
      <vt:lpstr>Back Propagation Algorithm</vt:lpstr>
      <vt:lpstr>Back Propagation Algorithm</vt:lpstr>
      <vt:lpstr>Back Propagation Algorithm</vt:lpstr>
      <vt:lpstr>Back Propagation Algorithm</vt:lpstr>
      <vt:lpstr>Back Propagation Algorithm</vt:lpstr>
      <vt:lpstr>Back Propagation Algorithm</vt:lpstr>
      <vt:lpstr>Back Propagation Algorithm</vt:lpstr>
      <vt:lpstr>Back Propagation Algorithm</vt:lpstr>
      <vt:lpstr>Question: Back Propagation algorithm</vt:lpstr>
      <vt:lpstr>Question: Back Propagation algorithm</vt:lpstr>
      <vt:lpstr>PowerPoint Presentation</vt:lpstr>
      <vt:lpstr>PowerPoint Presentation</vt:lpstr>
      <vt:lpstr>PowerPoint Presentation</vt:lpstr>
      <vt:lpstr>PowerPoint Presentation</vt:lpstr>
      <vt:lpstr>PowerPoint Presentation</vt:lpstr>
      <vt:lpstr>Question: Back Propagation algorithm</vt:lpstr>
      <vt:lpstr>Question: Back Propagation algorithm</vt:lpstr>
      <vt:lpstr>Question: Back Propagation algorithm</vt:lpstr>
      <vt:lpstr>Question:Back Propagation algorithm</vt:lpstr>
      <vt:lpstr>Hessian and its role in online learning</vt:lpstr>
      <vt:lpstr>Why Do We Need the Hessian?</vt:lpstr>
      <vt:lpstr>Definition of the Hessian Matrix</vt:lpstr>
      <vt:lpstr>Role of the Hessian in Neural Network Learning</vt:lpstr>
      <vt:lpstr>Eigenvalues of the Hessian</vt:lpstr>
      <vt:lpstr>Typical Eigenvalue Composition in MLPs</vt:lpstr>
      <vt:lpstr>Factors Affecting Hessian Eigenvalues</vt:lpstr>
      <vt:lpstr>Avoidance of Nonzero-mean Inputs</vt:lpstr>
      <vt:lpstr>How to Avoid Nonzero-Mean Signals in Neural Networks</vt:lpstr>
      <vt:lpstr>Asymptotic Behavior of On-line Learning</vt:lpstr>
      <vt:lpstr>Asymptotic Behavior of On-line Learning</vt:lpstr>
      <vt:lpstr>Asymptotic Behavior of On-line Learning</vt:lpstr>
      <vt:lpstr>Question: Hessian and its role in online learning</vt:lpstr>
      <vt:lpstr>Generalization</vt:lpstr>
      <vt:lpstr>Generalization</vt:lpstr>
      <vt:lpstr>Generalization</vt:lpstr>
      <vt:lpstr>Unit-2</vt:lpstr>
      <vt:lpstr>Question: Approximation functions</vt:lpstr>
      <vt:lpstr>Question: Cross Validation</vt:lpstr>
      <vt:lpstr>Question: Supervised Learning viewed as an Optimization</vt:lpstr>
      <vt:lpstr>Question: Non-linear filtering</vt:lpstr>
      <vt:lpstr>PowerPoint Presentation</vt:lpstr>
      <vt:lpstr>Question: Multilayer Perceptron</vt:lpstr>
      <vt:lpstr>Thanks for Listening</vt:lpstr>
    </vt:vector>
  </TitlesOfParts>
  <Company>System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System</dc:creator>
  <cp:lastModifiedBy>Umadevi</cp:lastModifiedBy>
  <cp:revision>147</cp:revision>
  <cp:lastPrinted>2014-08-07T03:39:40Z</cp:lastPrinted>
  <dcterms:created xsi:type="dcterms:W3CDTF">2014-08-06T04:28:49Z</dcterms:created>
  <dcterms:modified xsi:type="dcterms:W3CDTF">2026-02-17T10:02:37Z</dcterms:modified>
</cp:coreProperties>
</file>